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4"/>
  </p:notesMasterIdLst>
  <p:handoutMasterIdLst>
    <p:handoutMasterId r:id="rId25"/>
  </p:handoutMasterIdLst>
  <p:sldIdLst>
    <p:sldId id="256" r:id="rId2"/>
    <p:sldId id="257" r:id="rId3"/>
    <p:sldId id="273" r:id="rId4"/>
    <p:sldId id="284" r:id="rId5"/>
    <p:sldId id="261" r:id="rId6"/>
    <p:sldId id="299" r:id="rId7"/>
    <p:sldId id="302" r:id="rId8"/>
    <p:sldId id="303" r:id="rId9"/>
    <p:sldId id="304" r:id="rId10"/>
    <p:sldId id="300" r:id="rId11"/>
    <p:sldId id="305" r:id="rId12"/>
    <p:sldId id="301" r:id="rId13"/>
    <p:sldId id="297" r:id="rId14"/>
    <p:sldId id="294" r:id="rId15"/>
    <p:sldId id="295" r:id="rId16"/>
    <p:sldId id="293" r:id="rId17"/>
    <p:sldId id="290" r:id="rId18"/>
    <p:sldId id="274" r:id="rId19"/>
    <p:sldId id="292" r:id="rId20"/>
    <p:sldId id="288" r:id="rId21"/>
    <p:sldId id="283" r:id="rId22"/>
    <p:sldId id="291" r:id="rId23"/>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0" autoAdjust="0"/>
    <p:restoredTop sz="94662" autoAdjust="0"/>
  </p:normalViewPr>
  <p:slideViewPr>
    <p:cSldViewPr>
      <p:cViewPr varScale="1">
        <p:scale>
          <a:sx n="51" d="100"/>
          <a:sy n="51" d="100"/>
        </p:scale>
        <p:origin x="1243"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gif"/><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gif"/><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CE42F-3C7B-4515-A30E-EFFF015CBCB8}" type="doc">
      <dgm:prSet loTypeId="urn:microsoft.com/office/officeart/2005/8/layout/hList7" loCatId="list" qsTypeId="urn:microsoft.com/office/officeart/2005/8/quickstyle/simple5" qsCatId="simple" csTypeId="urn:microsoft.com/office/officeart/2005/8/colors/accent0_3" csCatId="mainScheme" phldr="1"/>
      <dgm:spPr/>
      <dgm:t>
        <a:bodyPr/>
        <a:lstStyle/>
        <a:p>
          <a:endParaRPr lang="en-US"/>
        </a:p>
      </dgm:t>
    </dgm:pt>
    <dgm:pt modelId="{8394E6F6-131B-46FD-9A14-C3451816DCC6}">
      <dgm:prSet phldrT="[Text]" custT="1"/>
      <dgm:spPr>
        <a:solidFill>
          <a:schemeClr val="bg1">
            <a:lumMod val="50000"/>
          </a:schemeClr>
        </a:solidFill>
        <a:ln>
          <a:solidFill>
            <a:schemeClr val="accent2">
              <a:lumMod val="20000"/>
              <a:lumOff val="80000"/>
            </a:schemeClr>
          </a:solidFill>
        </a:ln>
      </dgm:spPr>
      <dgm:t>
        <a:bodyPr/>
        <a:lstStyle/>
        <a:p>
          <a:r>
            <a:rPr lang="en-US" sz="2300" dirty="0">
              <a:latin typeface="Calibri" panose="020F0502020204030204" pitchFamily="34" charset="0"/>
              <a:cs typeface="Calibri" panose="020F0502020204030204" pitchFamily="34" charset="0"/>
            </a:rPr>
            <a:t>Federal</a:t>
          </a:r>
        </a:p>
        <a:p>
          <a:r>
            <a:rPr lang="en-US" sz="1400" dirty="0">
              <a:latin typeface="Calibri" panose="020F0502020204030204" pitchFamily="34" charset="0"/>
              <a:cs typeface="Calibri" panose="020F0502020204030204" pitchFamily="34" charset="0"/>
            </a:rPr>
            <a:t>Application: FAFSA</a:t>
          </a:r>
        </a:p>
        <a:p>
          <a:r>
            <a:rPr lang="en-US" sz="1400" dirty="0">
              <a:latin typeface="Calibri" panose="020F0502020204030204" pitchFamily="34" charset="0"/>
              <a:cs typeface="Calibri" panose="020F0502020204030204" pitchFamily="34" charset="0"/>
            </a:rPr>
            <a:t>Grants, Loans &amp; </a:t>
          </a:r>
        </a:p>
        <a:p>
          <a:r>
            <a:rPr lang="en-US" sz="1400" dirty="0">
              <a:latin typeface="Calibri" panose="020F0502020204030204" pitchFamily="34" charset="0"/>
              <a:cs typeface="Calibri" panose="020F0502020204030204" pitchFamily="34" charset="0"/>
            </a:rPr>
            <a:t>Federal Work Study</a:t>
          </a:r>
        </a:p>
      </dgm:t>
    </dgm:pt>
    <dgm:pt modelId="{0E984008-DA27-4B0D-B309-C33B3F709D18}" type="parTrans" cxnId="{FFFBC559-7296-4289-B639-AC09D5A9C072}">
      <dgm:prSet/>
      <dgm:spPr/>
      <dgm:t>
        <a:bodyPr/>
        <a:lstStyle/>
        <a:p>
          <a:endParaRPr lang="en-US"/>
        </a:p>
      </dgm:t>
    </dgm:pt>
    <dgm:pt modelId="{E28B430D-CE95-46F6-AC6D-AE18233BEBD8}" type="sibTrans" cxnId="{FFFBC559-7296-4289-B639-AC09D5A9C072}">
      <dgm:prSet/>
      <dgm:spPr/>
      <dgm:t>
        <a:bodyPr/>
        <a:lstStyle/>
        <a:p>
          <a:endParaRPr lang="en-US"/>
        </a:p>
      </dgm:t>
    </dgm:pt>
    <dgm:pt modelId="{04A13FFA-014E-45B8-8E71-515A734844CB}">
      <dgm:prSet phldrT="[Text]" custT="1"/>
      <dgm:spPr>
        <a:solidFill>
          <a:schemeClr val="bg1">
            <a:lumMod val="50000"/>
          </a:schemeClr>
        </a:solidFill>
      </dgm:spPr>
      <dgm:t>
        <a:bodyPr/>
        <a:lstStyle/>
        <a:p>
          <a:r>
            <a:rPr lang="en-US" sz="2300" dirty="0">
              <a:latin typeface="Calibri" panose="020F0502020204030204" pitchFamily="34" charset="0"/>
              <a:cs typeface="Calibri" panose="020F0502020204030204" pitchFamily="34" charset="0"/>
            </a:rPr>
            <a:t>State</a:t>
          </a:r>
        </a:p>
        <a:p>
          <a:r>
            <a:rPr lang="en-US" sz="1400" dirty="0">
              <a:latin typeface="Calibri" panose="020F0502020204030204" pitchFamily="34" charset="0"/>
              <a:cs typeface="Calibri" panose="020F0502020204030204" pitchFamily="34" charset="0"/>
            </a:rPr>
            <a:t>Application: FAFSA, TAP &amp; Excelsior</a:t>
          </a:r>
        </a:p>
        <a:p>
          <a:r>
            <a:rPr lang="en-US" sz="1400" dirty="0">
              <a:latin typeface="Calibri" panose="020F0502020204030204" pitchFamily="34" charset="0"/>
              <a:cs typeface="Calibri" panose="020F0502020204030204" pitchFamily="34" charset="0"/>
            </a:rPr>
            <a:t>Scholarships &amp; Grants</a:t>
          </a:r>
        </a:p>
      </dgm:t>
    </dgm:pt>
    <dgm:pt modelId="{458740FA-3020-4929-A56E-FAAB4614B3EC}" type="parTrans" cxnId="{8FC2B3F3-C16E-43B0-B0FE-19A190F18F64}">
      <dgm:prSet/>
      <dgm:spPr/>
      <dgm:t>
        <a:bodyPr/>
        <a:lstStyle/>
        <a:p>
          <a:endParaRPr lang="en-US"/>
        </a:p>
      </dgm:t>
    </dgm:pt>
    <dgm:pt modelId="{90DCBCF2-DC1A-47CB-85BA-E93F0C9E425F}" type="sibTrans" cxnId="{8FC2B3F3-C16E-43B0-B0FE-19A190F18F64}">
      <dgm:prSet/>
      <dgm:spPr/>
      <dgm:t>
        <a:bodyPr/>
        <a:lstStyle/>
        <a:p>
          <a:endParaRPr lang="en-US"/>
        </a:p>
      </dgm:t>
    </dgm:pt>
    <dgm:pt modelId="{69476C9C-08D2-44BC-92B3-E80048CC58F6}">
      <dgm:prSet phldrT="[Text]" custT="1"/>
      <dgm:spPr>
        <a:solidFill>
          <a:schemeClr val="bg1">
            <a:lumMod val="50000"/>
          </a:schemeClr>
        </a:solidFill>
      </dgm:spPr>
      <dgm:t>
        <a:bodyPr/>
        <a:lstStyle/>
        <a:p>
          <a:r>
            <a:rPr lang="en-US" sz="2100" dirty="0">
              <a:latin typeface="Calibri" panose="020F0502020204030204" pitchFamily="34" charset="0"/>
              <a:cs typeface="Calibri" panose="020F0502020204030204" pitchFamily="34" charset="0"/>
            </a:rPr>
            <a:t>Institution</a:t>
          </a:r>
        </a:p>
        <a:p>
          <a:r>
            <a:rPr lang="en-US" sz="1400" dirty="0">
              <a:latin typeface="Calibri" panose="020F0502020204030204" pitchFamily="34" charset="0"/>
              <a:cs typeface="Calibri" panose="020F0502020204030204" pitchFamily="34" charset="0"/>
            </a:rPr>
            <a:t>Application:</a:t>
          </a:r>
        </a:p>
        <a:p>
          <a:r>
            <a:rPr lang="en-US" sz="1400" dirty="0">
              <a:latin typeface="Calibri" panose="020F0502020204030204" pitchFamily="34" charset="0"/>
              <a:cs typeface="Calibri" panose="020F0502020204030204" pitchFamily="34" charset="0"/>
            </a:rPr>
            <a:t>Check website</a:t>
          </a:r>
        </a:p>
        <a:p>
          <a:r>
            <a:rPr lang="en-US" sz="1400" dirty="0">
              <a:latin typeface="Calibri" panose="020F0502020204030204" pitchFamily="34" charset="0"/>
              <a:cs typeface="Calibri" panose="020F0502020204030204" pitchFamily="34" charset="0"/>
            </a:rPr>
            <a:t>May require FAFSA  or CSS Profile</a:t>
          </a:r>
        </a:p>
        <a:p>
          <a:r>
            <a:rPr lang="en-US" sz="1400" dirty="0">
              <a:latin typeface="Calibri" panose="020F0502020204030204" pitchFamily="34" charset="0"/>
              <a:cs typeface="Calibri" panose="020F0502020204030204" pitchFamily="34" charset="0"/>
            </a:rPr>
            <a:t>Scholarships, Grants, Loans &amp; FWS</a:t>
          </a:r>
        </a:p>
      </dgm:t>
    </dgm:pt>
    <dgm:pt modelId="{E22F8278-763A-447C-B5A8-E091BF41F4D8}" type="parTrans" cxnId="{E7CEB86A-851A-44FC-8598-C08ABDF7A332}">
      <dgm:prSet/>
      <dgm:spPr/>
      <dgm:t>
        <a:bodyPr/>
        <a:lstStyle/>
        <a:p>
          <a:endParaRPr lang="en-US"/>
        </a:p>
      </dgm:t>
    </dgm:pt>
    <dgm:pt modelId="{BA656B22-CE15-4D36-8D11-1A11CBC50376}" type="sibTrans" cxnId="{E7CEB86A-851A-44FC-8598-C08ABDF7A332}">
      <dgm:prSet/>
      <dgm:spPr/>
      <dgm:t>
        <a:bodyPr/>
        <a:lstStyle/>
        <a:p>
          <a:endParaRPr lang="en-US"/>
        </a:p>
      </dgm:t>
    </dgm:pt>
    <dgm:pt modelId="{2F4B495E-2019-41EB-9742-58E00E697975}">
      <dgm:prSet custT="1"/>
      <dgm:spPr>
        <a:solidFill>
          <a:schemeClr val="bg1">
            <a:lumMod val="50000"/>
          </a:schemeClr>
        </a:solidFill>
      </dgm:spPr>
      <dgm:t>
        <a:bodyPr/>
        <a:lstStyle/>
        <a:p>
          <a:r>
            <a:rPr lang="en-US" sz="2400" dirty="0">
              <a:latin typeface="Calibri" panose="020F0502020204030204" pitchFamily="34" charset="0"/>
              <a:cs typeface="Calibri" panose="020F0502020204030204" pitchFamily="34" charset="0"/>
            </a:rPr>
            <a:t>Private</a:t>
          </a:r>
        </a:p>
        <a:p>
          <a:r>
            <a:rPr lang="en-US" sz="1400" dirty="0">
              <a:latin typeface="Calibri" panose="020F0502020204030204" pitchFamily="34" charset="0"/>
              <a:cs typeface="Calibri" panose="020F0502020204030204" pitchFamily="34" charset="0"/>
            </a:rPr>
            <a:t>High School awards, parent’s employers, unions, fraternal &amp; religious organizations, etc.</a:t>
          </a:r>
        </a:p>
        <a:p>
          <a:r>
            <a:rPr lang="en-US" sz="1400" dirty="0">
              <a:latin typeface="Calibri" panose="020F0502020204030204" pitchFamily="34" charset="0"/>
              <a:cs typeface="Calibri" panose="020F0502020204030204" pitchFamily="34" charset="0"/>
            </a:rPr>
            <a:t>Scholarships, grants &amp; loans</a:t>
          </a:r>
        </a:p>
      </dgm:t>
    </dgm:pt>
    <dgm:pt modelId="{73723683-6541-40A4-9634-AC6C779FF086}" type="parTrans" cxnId="{0F809CBA-4635-4CCE-9F26-528D4C63CC77}">
      <dgm:prSet/>
      <dgm:spPr/>
      <dgm:t>
        <a:bodyPr/>
        <a:lstStyle/>
        <a:p>
          <a:endParaRPr lang="en-US"/>
        </a:p>
      </dgm:t>
    </dgm:pt>
    <dgm:pt modelId="{1AD27E3F-1414-45CE-AF82-DE4DE5407ACE}" type="sibTrans" cxnId="{0F809CBA-4635-4CCE-9F26-528D4C63CC77}">
      <dgm:prSet/>
      <dgm:spPr/>
      <dgm:t>
        <a:bodyPr/>
        <a:lstStyle/>
        <a:p>
          <a:endParaRPr lang="en-US"/>
        </a:p>
      </dgm:t>
    </dgm:pt>
    <dgm:pt modelId="{9C50419C-C253-408F-9BFC-7797A8AA8AE2}" type="pres">
      <dgm:prSet presAssocID="{E8FCE42F-3C7B-4515-A30E-EFFF015CBCB8}" presName="Name0" presStyleCnt="0">
        <dgm:presLayoutVars>
          <dgm:dir/>
          <dgm:resizeHandles val="exact"/>
        </dgm:presLayoutVars>
      </dgm:prSet>
      <dgm:spPr/>
    </dgm:pt>
    <dgm:pt modelId="{F62E4336-0E1C-4359-BCAB-2BEEB162DF5F}" type="pres">
      <dgm:prSet presAssocID="{E8FCE42F-3C7B-4515-A30E-EFFF015CBCB8}" presName="fgShape" presStyleLbl="fgShp" presStyleIdx="0" presStyleCnt="1"/>
      <dgm:spPr>
        <a:solidFill>
          <a:srgbClr val="C00000"/>
        </a:solidFill>
      </dgm:spPr>
    </dgm:pt>
    <dgm:pt modelId="{0B5F9608-5C8D-4B3D-8870-5A0B49D91A8E}" type="pres">
      <dgm:prSet presAssocID="{E8FCE42F-3C7B-4515-A30E-EFFF015CBCB8}" presName="linComp" presStyleCnt="0"/>
      <dgm:spPr/>
    </dgm:pt>
    <dgm:pt modelId="{A8121D7D-0877-489E-AAD8-C81185C7DD19}" type="pres">
      <dgm:prSet presAssocID="{8394E6F6-131B-46FD-9A14-C3451816DCC6}" presName="compNode" presStyleCnt="0"/>
      <dgm:spPr/>
    </dgm:pt>
    <dgm:pt modelId="{19AF54F2-C9C5-44CB-A59E-9C73607BCF1A}" type="pres">
      <dgm:prSet presAssocID="{8394E6F6-131B-46FD-9A14-C3451816DCC6}" presName="bkgdShape" presStyleLbl="node1" presStyleIdx="0" presStyleCnt="4" custLinFactNeighborX="-95"/>
      <dgm:spPr/>
    </dgm:pt>
    <dgm:pt modelId="{25986EA9-F9FF-4C4B-8983-639524597AC5}" type="pres">
      <dgm:prSet presAssocID="{8394E6F6-131B-46FD-9A14-C3451816DCC6}" presName="nodeTx" presStyleLbl="node1" presStyleIdx="0" presStyleCnt="4">
        <dgm:presLayoutVars>
          <dgm:bulletEnabled val="1"/>
        </dgm:presLayoutVars>
      </dgm:prSet>
      <dgm:spPr/>
    </dgm:pt>
    <dgm:pt modelId="{8BC7F02B-83B2-41F6-B3E9-F922F39F9426}" type="pres">
      <dgm:prSet presAssocID="{8394E6F6-131B-46FD-9A14-C3451816DCC6}" presName="invisiNode" presStyleLbl="node1" presStyleIdx="0" presStyleCnt="4"/>
      <dgm:spPr/>
    </dgm:pt>
    <dgm:pt modelId="{7B41DCFA-791A-46F0-8A04-E03B9C12BDDC}" type="pres">
      <dgm:prSet presAssocID="{8394E6F6-131B-46FD-9A14-C3451816DCC6}" presName="imagNode" presStyleLbl="fgImgPlace1" presStyleIdx="0" presStyleCnt="4"/>
      <dgm:spPr>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F88461E-E212-445D-8D41-5879CF590ADF}" type="pres">
      <dgm:prSet presAssocID="{E28B430D-CE95-46F6-AC6D-AE18233BEBD8}" presName="sibTrans" presStyleLbl="sibTrans2D1" presStyleIdx="0" presStyleCnt="0"/>
      <dgm:spPr/>
    </dgm:pt>
    <dgm:pt modelId="{FEAF072E-7616-49FA-AA0F-EF760D0C3CB6}" type="pres">
      <dgm:prSet presAssocID="{04A13FFA-014E-45B8-8E71-515A734844CB}" presName="compNode" presStyleCnt="0"/>
      <dgm:spPr/>
    </dgm:pt>
    <dgm:pt modelId="{6D5546A7-E4A2-4B13-B603-BA87E9E538EF}" type="pres">
      <dgm:prSet presAssocID="{04A13FFA-014E-45B8-8E71-515A734844CB}" presName="bkgdShape" presStyleLbl="node1" presStyleIdx="1" presStyleCnt="4"/>
      <dgm:spPr/>
    </dgm:pt>
    <dgm:pt modelId="{F490943D-8885-4B2A-9E06-E50800355703}" type="pres">
      <dgm:prSet presAssocID="{04A13FFA-014E-45B8-8E71-515A734844CB}" presName="nodeTx" presStyleLbl="node1" presStyleIdx="1" presStyleCnt="4">
        <dgm:presLayoutVars>
          <dgm:bulletEnabled val="1"/>
        </dgm:presLayoutVars>
      </dgm:prSet>
      <dgm:spPr/>
    </dgm:pt>
    <dgm:pt modelId="{DA3180B1-91E0-4906-BADC-D0F945DDC216}" type="pres">
      <dgm:prSet presAssocID="{04A13FFA-014E-45B8-8E71-515A734844CB}" presName="invisiNode" presStyleLbl="node1" presStyleIdx="1" presStyleCnt="4"/>
      <dgm:spPr/>
    </dgm:pt>
    <dgm:pt modelId="{665413CE-3F84-45E1-B4E2-1D6CB681BDDE}" type="pres">
      <dgm:prSet presAssocID="{04A13FFA-014E-45B8-8E71-515A734844CB}" presName="imagNode" presStyleLbl="fgImgPlace1" presStyleIdx="1" presStyleCnt="4"/>
      <dgm:spPr>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97B59FCE-99C7-4088-8BBE-3A668F98AF8B}" type="pres">
      <dgm:prSet presAssocID="{90DCBCF2-DC1A-47CB-85BA-E93F0C9E425F}" presName="sibTrans" presStyleLbl="sibTrans2D1" presStyleIdx="0" presStyleCnt="0"/>
      <dgm:spPr/>
    </dgm:pt>
    <dgm:pt modelId="{1AF1D0AC-38FC-40AA-82F2-C8598A1DEB08}" type="pres">
      <dgm:prSet presAssocID="{69476C9C-08D2-44BC-92B3-E80048CC58F6}" presName="compNode" presStyleCnt="0"/>
      <dgm:spPr/>
    </dgm:pt>
    <dgm:pt modelId="{3A76B400-20EE-43CD-8564-6DC405870957}" type="pres">
      <dgm:prSet presAssocID="{69476C9C-08D2-44BC-92B3-E80048CC58F6}" presName="bkgdShape" presStyleLbl="node1" presStyleIdx="2" presStyleCnt="4"/>
      <dgm:spPr/>
    </dgm:pt>
    <dgm:pt modelId="{99DC01A6-ED73-4EA5-B5E6-17F659E2C570}" type="pres">
      <dgm:prSet presAssocID="{69476C9C-08D2-44BC-92B3-E80048CC58F6}" presName="nodeTx" presStyleLbl="node1" presStyleIdx="2" presStyleCnt="4">
        <dgm:presLayoutVars>
          <dgm:bulletEnabled val="1"/>
        </dgm:presLayoutVars>
      </dgm:prSet>
      <dgm:spPr/>
    </dgm:pt>
    <dgm:pt modelId="{93376E16-9C84-482D-BDF8-1F4981C7ECC5}" type="pres">
      <dgm:prSet presAssocID="{69476C9C-08D2-44BC-92B3-E80048CC58F6}" presName="invisiNode" presStyleLbl="node1" presStyleIdx="2" presStyleCnt="4"/>
      <dgm:spPr/>
    </dgm:pt>
    <dgm:pt modelId="{768D84D4-EBB4-48B3-8135-E2BCFA3159F4}" type="pres">
      <dgm:prSet presAssocID="{69476C9C-08D2-44BC-92B3-E80048CC58F6}" presName="imagNode" presStyleLbl="fgImgPlace1" presStyleIdx="2" presStyleCnt="4" custLinFactNeighborX="1500" custLinFactNeighborY="-5905"/>
      <dgm:spPr>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19F57898-429D-4951-8B90-A5880D670DC7}" type="pres">
      <dgm:prSet presAssocID="{BA656B22-CE15-4D36-8D11-1A11CBC50376}" presName="sibTrans" presStyleLbl="sibTrans2D1" presStyleIdx="0" presStyleCnt="0"/>
      <dgm:spPr/>
    </dgm:pt>
    <dgm:pt modelId="{987AF585-625D-41FE-B0BA-CED1C153E35E}" type="pres">
      <dgm:prSet presAssocID="{2F4B495E-2019-41EB-9742-58E00E697975}" presName="compNode" presStyleCnt="0"/>
      <dgm:spPr/>
    </dgm:pt>
    <dgm:pt modelId="{922FA57B-3A74-4E69-86FB-703A3CAF3573}" type="pres">
      <dgm:prSet presAssocID="{2F4B495E-2019-41EB-9742-58E00E697975}" presName="bkgdShape" presStyleLbl="node1" presStyleIdx="3" presStyleCnt="4" custLinFactNeighborX="-2202" custLinFactNeighborY="666"/>
      <dgm:spPr/>
    </dgm:pt>
    <dgm:pt modelId="{7A869AB0-929C-4E3C-8DF3-E18B7DDCAA0E}" type="pres">
      <dgm:prSet presAssocID="{2F4B495E-2019-41EB-9742-58E00E697975}" presName="nodeTx" presStyleLbl="node1" presStyleIdx="3" presStyleCnt="4">
        <dgm:presLayoutVars>
          <dgm:bulletEnabled val="1"/>
        </dgm:presLayoutVars>
      </dgm:prSet>
      <dgm:spPr/>
    </dgm:pt>
    <dgm:pt modelId="{FCA1F7A1-08B5-4C2A-802F-7B037545F42C}" type="pres">
      <dgm:prSet presAssocID="{2F4B495E-2019-41EB-9742-58E00E697975}" presName="invisiNode" presStyleLbl="node1" presStyleIdx="3" presStyleCnt="4"/>
      <dgm:spPr/>
    </dgm:pt>
    <dgm:pt modelId="{7D052E9A-00EC-4AEC-8ACB-CD7668C594DE}" type="pres">
      <dgm:prSet presAssocID="{2F4B495E-2019-41EB-9742-58E00E697975}" presName="imagNode" presStyleLbl="fgImgPlace1" presStyleIdx="3" presStyleCnt="4"/>
      <dgm:spPr>
        <a:blipFill>
          <a:blip xmlns:r="http://schemas.openxmlformats.org/officeDocument/2006/relationships" r:embed="rId4">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Lst>
  <dgm:cxnLst>
    <dgm:cxn modelId="{D8B65E03-B805-42E3-843F-E9F665F7F353}" type="presOf" srcId="{90DCBCF2-DC1A-47CB-85BA-E93F0C9E425F}" destId="{97B59FCE-99C7-4088-8BBE-3A668F98AF8B}" srcOrd="0" destOrd="0" presId="urn:microsoft.com/office/officeart/2005/8/layout/hList7"/>
    <dgm:cxn modelId="{B09C7C09-BF75-479F-BBF6-338C322244AD}" type="presOf" srcId="{8394E6F6-131B-46FD-9A14-C3451816DCC6}" destId="{25986EA9-F9FF-4C4B-8983-639524597AC5}" srcOrd="1" destOrd="0" presId="urn:microsoft.com/office/officeart/2005/8/layout/hList7"/>
    <dgm:cxn modelId="{21150511-280B-4B23-BCEB-9E1992FDF050}" type="presOf" srcId="{BA656B22-CE15-4D36-8D11-1A11CBC50376}" destId="{19F57898-429D-4951-8B90-A5880D670DC7}" srcOrd="0" destOrd="0" presId="urn:microsoft.com/office/officeart/2005/8/layout/hList7"/>
    <dgm:cxn modelId="{D4504928-679E-41A6-AC64-F612656F7039}" type="presOf" srcId="{69476C9C-08D2-44BC-92B3-E80048CC58F6}" destId="{99DC01A6-ED73-4EA5-B5E6-17F659E2C570}" srcOrd="1" destOrd="0" presId="urn:microsoft.com/office/officeart/2005/8/layout/hList7"/>
    <dgm:cxn modelId="{2E03A832-80FE-442E-8375-83DFA3303983}" type="presOf" srcId="{E28B430D-CE95-46F6-AC6D-AE18233BEBD8}" destId="{8F88461E-E212-445D-8D41-5879CF590ADF}" srcOrd="0" destOrd="0" presId="urn:microsoft.com/office/officeart/2005/8/layout/hList7"/>
    <dgm:cxn modelId="{D633355C-2C8B-46EA-A6CD-D4A020DF229E}" type="presOf" srcId="{E8FCE42F-3C7B-4515-A30E-EFFF015CBCB8}" destId="{9C50419C-C253-408F-9BFC-7797A8AA8AE2}" srcOrd="0" destOrd="0" presId="urn:microsoft.com/office/officeart/2005/8/layout/hList7"/>
    <dgm:cxn modelId="{19EA7149-BA7B-48E9-BB1A-AA50378F18C8}" type="presOf" srcId="{69476C9C-08D2-44BC-92B3-E80048CC58F6}" destId="{3A76B400-20EE-43CD-8564-6DC405870957}" srcOrd="0" destOrd="0" presId="urn:microsoft.com/office/officeart/2005/8/layout/hList7"/>
    <dgm:cxn modelId="{E7CEB86A-851A-44FC-8598-C08ABDF7A332}" srcId="{E8FCE42F-3C7B-4515-A30E-EFFF015CBCB8}" destId="{69476C9C-08D2-44BC-92B3-E80048CC58F6}" srcOrd="2" destOrd="0" parTransId="{E22F8278-763A-447C-B5A8-E091BF41F4D8}" sibTransId="{BA656B22-CE15-4D36-8D11-1A11CBC50376}"/>
    <dgm:cxn modelId="{FE87884C-020B-4EE2-AEC9-C92695E24DC4}" type="presOf" srcId="{2F4B495E-2019-41EB-9742-58E00E697975}" destId="{922FA57B-3A74-4E69-86FB-703A3CAF3573}" srcOrd="0" destOrd="0" presId="urn:microsoft.com/office/officeart/2005/8/layout/hList7"/>
    <dgm:cxn modelId="{8128FD75-E427-4D34-9371-1C6EBEAF6810}" type="presOf" srcId="{2F4B495E-2019-41EB-9742-58E00E697975}" destId="{7A869AB0-929C-4E3C-8DF3-E18B7DDCAA0E}" srcOrd="1" destOrd="0" presId="urn:microsoft.com/office/officeart/2005/8/layout/hList7"/>
    <dgm:cxn modelId="{E95AFE56-BC49-4EC5-97DE-5F8AC546592D}" type="presOf" srcId="{04A13FFA-014E-45B8-8E71-515A734844CB}" destId="{F490943D-8885-4B2A-9E06-E50800355703}" srcOrd="1" destOrd="0" presId="urn:microsoft.com/office/officeart/2005/8/layout/hList7"/>
    <dgm:cxn modelId="{FFFBC559-7296-4289-B639-AC09D5A9C072}" srcId="{E8FCE42F-3C7B-4515-A30E-EFFF015CBCB8}" destId="{8394E6F6-131B-46FD-9A14-C3451816DCC6}" srcOrd="0" destOrd="0" parTransId="{0E984008-DA27-4B0D-B309-C33B3F709D18}" sibTransId="{E28B430D-CE95-46F6-AC6D-AE18233BEBD8}"/>
    <dgm:cxn modelId="{A305D295-0491-4A32-88EC-EECA4877EEAF}" type="presOf" srcId="{04A13FFA-014E-45B8-8E71-515A734844CB}" destId="{6D5546A7-E4A2-4B13-B603-BA87E9E538EF}" srcOrd="0" destOrd="0" presId="urn:microsoft.com/office/officeart/2005/8/layout/hList7"/>
    <dgm:cxn modelId="{0A6A8AA3-6D6C-4493-9FD6-9576E64DD38C}" type="presOf" srcId="{8394E6F6-131B-46FD-9A14-C3451816DCC6}" destId="{19AF54F2-C9C5-44CB-A59E-9C73607BCF1A}" srcOrd="0" destOrd="0" presId="urn:microsoft.com/office/officeart/2005/8/layout/hList7"/>
    <dgm:cxn modelId="{0F809CBA-4635-4CCE-9F26-528D4C63CC77}" srcId="{E8FCE42F-3C7B-4515-A30E-EFFF015CBCB8}" destId="{2F4B495E-2019-41EB-9742-58E00E697975}" srcOrd="3" destOrd="0" parTransId="{73723683-6541-40A4-9634-AC6C779FF086}" sibTransId="{1AD27E3F-1414-45CE-AF82-DE4DE5407ACE}"/>
    <dgm:cxn modelId="{8FC2B3F3-C16E-43B0-B0FE-19A190F18F64}" srcId="{E8FCE42F-3C7B-4515-A30E-EFFF015CBCB8}" destId="{04A13FFA-014E-45B8-8E71-515A734844CB}" srcOrd="1" destOrd="0" parTransId="{458740FA-3020-4929-A56E-FAAB4614B3EC}" sibTransId="{90DCBCF2-DC1A-47CB-85BA-E93F0C9E425F}"/>
    <dgm:cxn modelId="{39E6DEB5-28C4-4367-AC49-836435437109}" type="presParOf" srcId="{9C50419C-C253-408F-9BFC-7797A8AA8AE2}" destId="{F62E4336-0E1C-4359-BCAB-2BEEB162DF5F}" srcOrd="0" destOrd="0" presId="urn:microsoft.com/office/officeart/2005/8/layout/hList7"/>
    <dgm:cxn modelId="{EDFAC9F2-1F0B-468D-B19F-1958AEB0D0D9}" type="presParOf" srcId="{9C50419C-C253-408F-9BFC-7797A8AA8AE2}" destId="{0B5F9608-5C8D-4B3D-8870-5A0B49D91A8E}" srcOrd="1" destOrd="0" presId="urn:microsoft.com/office/officeart/2005/8/layout/hList7"/>
    <dgm:cxn modelId="{118A40ED-6611-4475-B616-85E36EF6E628}" type="presParOf" srcId="{0B5F9608-5C8D-4B3D-8870-5A0B49D91A8E}" destId="{A8121D7D-0877-489E-AAD8-C81185C7DD19}" srcOrd="0" destOrd="0" presId="urn:microsoft.com/office/officeart/2005/8/layout/hList7"/>
    <dgm:cxn modelId="{62C8170E-0E1A-4697-8873-5DC47BC55D07}" type="presParOf" srcId="{A8121D7D-0877-489E-AAD8-C81185C7DD19}" destId="{19AF54F2-C9C5-44CB-A59E-9C73607BCF1A}" srcOrd="0" destOrd="0" presId="urn:microsoft.com/office/officeart/2005/8/layout/hList7"/>
    <dgm:cxn modelId="{6F3543C2-687D-49A8-965A-D05780702B72}" type="presParOf" srcId="{A8121D7D-0877-489E-AAD8-C81185C7DD19}" destId="{25986EA9-F9FF-4C4B-8983-639524597AC5}" srcOrd="1" destOrd="0" presId="urn:microsoft.com/office/officeart/2005/8/layout/hList7"/>
    <dgm:cxn modelId="{CA13315E-4F24-45E6-9EC1-836D69BD1CA3}" type="presParOf" srcId="{A8121D7D-0877-489E-AAD8-C81185C7DD19}" destId="{8BC7F02B-83B2-41F6-B3E9-F922F39F9426}" srcOrd="2" destOrd="0" presId="urn:microsoft.com/office/officeart/2005/8/layout/hList7"/>
    <dgm:cxn modelId="{0EB7E31F-796B-4DFD-8D1D-1E82881078DF}" type="presParOf" srcId="{A8121D7D-0877-489E-AAD8-C81185C7DD19}" destId="{7B41DCFA-791A-46F0-8A04-E03B9C12BDDC}" srcOrd="3" destOrd="0" presId="urn:microsoft.com/office/officeart/2005/8/layout/hList7"/>
    <dgm:cxn modelId="{BC6D88D0-6BB9-4907-ACCB-ABB46BD9786B}" type="presParOf" srcId="{0B5F9608-5C8D-4B3D-8870-5A0B49D91A8E}" destId="{8F88461E-E212-445D-8D41-5879CF590ADF}" srcOrd="1" destOrd="0" presId="urn:microsoft.com/office/officeart/2005/8/layout/hList7"/>
    <dgm:cxn modelId="{7F28FA23-37B3-49BD-AEE7-CE4717C76585}" type="presParOf" srcId="{0B5F9608-5C8D-4B3D-8870-5A0B49D91A8E}" destId="{FEAF072E-7616-49FA-AA0F-EF760D0C3CB6}" srcOrd="2" destOrd="0" presId="urn:microsoft.com/office/officeart/2005/8/layout/hList7"/>
    <dgm:cxn modelId="{357EE97C-0E7F-436F-84ED-8C95D3000E01}" type="presParOf" srcId="{FEAF072E-7616-49FA-AA0F-EF760D0C3CB6}" destId="{6D5546A7-E4A2-4B13-B603-BA87E9E538EF}" srcOrd="0" destOrd="0" presId="urn:microsoft.com/office/officeart/2005/8/layout/hList7"/>
    <dgm:cxn modelId="{80D732DB-7906-4767-8443-FC60CF9B8720}" type="presParOf" srcId="{FEAF072E-7616-49FA-AA0F-EF760D0C3CB6}" destId="{F490943D-8885-4B2A-9E06-E50800355703}" srcOrd="1" destOrd="0" presId="urn:microsoft.com/office/officeart/2005/8/layout/hList7"/>
    <dgm:cxn modelId="{4048A221-9374-4485-AE40-5681F5896EDC}" type="presParOf" srcId="{FEAF072E-7616-49FA-AA0F-EF760D0C3CB6}" destId="{DA3180B1-91E0-4906-BADC-D0F945DDC216}" srcOrd="2" destOrd="0" presId="urn:microsoft.com/office/officeart/2005/8/layout/hList7"/>
    <dgm:cxn modelId="{1CF4B04A-4366-4C9B-9A97-21B0318DFC58}" type="presParOf" srcId="{FEAF072E-7616-49FA-AA0F-EF760D0C3CB6}" destId="{665413CE-3F84-45E1-B4E2-1D6CB681BDDE}" srcOrd="3" destOrd="0" presId="urn:microsoft.com/office/officeart/2005/8/layout/hList7"/>
    <dgm:cxn modelId="{639B23B0-5777-4B05-BF22-F0CE76B9B445}" type="presParOf" srcId="{0B5F9608-5C8D-4B3D-8870-5A0B49D91A8E}" destId="{97B59FCE-99C7-4088-8BBE-3A668F98AF8B}" srcOrd="3" destOrd="0" presId="urn:microsoft.com/office/officeart/2005/8/layout/hList7"/>
    <dgm:cxn modelId="{BE6444AA-0893-49C6-AB03-2B79D2F2E0C2}" type="presParOf" srcId="{0B5F9608-5C8D-4B3D-8870-5A0B49D91A8E}" destId="{1AF1D0AC-38FC-40AA-82F2-C8598A1DEB08}" srcOrd="4" destOrd="0" presId="urn:microsoft.com/office/officeart/2005/8/layout/hList7"/>
    <dgm:cxn modelId="{D5729C5D-52DE-44E3-90E4-196E2956CCB4}" type="presParOf" srcId="{1AF1D0AC-38FC-40AA-82F2-C8598A1DEB08}" destId="{3A76B400-20EE-43CD-8564-6DC405870957}" srcOrd="0" destOrd="0" presId="urn:microsoft.com/office/officeart/2005/8/layout/hList7"/>
    <dgm:cxn modelId="{A86F007F-03E8-406A-B423-3703888FA406}" type="presParOf" srcId="{1AF1D0AC-38FC-40AA-82F2-C8598A1DEB08}" destId="{99DC01A6-ED73-4EA5-B5E6-17F659E2C570}" srcOrd="1" destOrd="0" presId="urn:microsoft.com/office/officeart/2005/8/layout/hList7"/>
    <dgm:cxn modelId="{7E9C2A07-507E-407E-9095-52AEE3D57DC9}" type="presParOf" srcId="{1AF1D0AC-38FC-40AA-82F2-C8598A1DEB08}" destId="{93376E16-9C84-482D-BDF8-1F4981C7ECC5}" srcOrd="2" destOrd="0" presId="urn:microsoft.com/office/officeart/2005/8/layout/hList7"/>
    <dgm:cxn modelId="{5C27399A-EC34-4D0A-A2DC-5C8C5E89305C}" type="presParOf" srcId="{1AF1D0AC-38FC-40AA-82F2-C8598A1DEB08}" destId="{768D84D4-EBB4-48B3-8135-E2BCFA3159F4}" srcOrd="3" destOrd="0" presId="urn:microsoft.com/office/officeart/2005/8/layout/hList7"/>
    <dgm:cxn modelId="{1F7CFAE3-0DCF-4397-BC56-2DC4038A2D06}" type="presParOf" srcId="{0B5F9608-5C8D-4B3D-8870-5A0B49D91A8E}" destId="{19F57898-429D-4951-8B90-A5880D670DC7}" srcOrd="5" destOrd="0" presId="urn:microsoft.com/office/officeart/2005/8/layout/hList7"/>
    <dgm:cxn modelId="{DCB2B9E6-A114-41CE-ABC6-573CFAE6D001}" type="presParOf" srcId="{0B5F9608-5C8D-4B3D-8870-5A0B49D91A8E}" destId="{987AF585-625D-41FE-B0BA-CED1C153E35E}" srcOrd="6" destOrd="0" presId="urn:microsoft.com/office/officeart/2005/8/layout/hList7"/>
    <dgm:cxn modelId="{DB8ABD6A-F5D8-46EE-9F0F-33FCE5847E2D}" type="presParOf" srcId="{987AF585-625D-41FE-B0BA-CED1C153E35E}" destId="{922FA57B-3A74-4E69-86FB-703A3CAF3573}" srcOrd="0" destOrd="0" presId="urn:microsoft.com/office/officeart/2005/8/layout/hList7"/>
    <dgm:cxn modelId="{D0D90357-DFE4-44BE-A883-0895C0EE656E}" type="presParOf" srcId="{987AF585-625D-41FE-B0BA-CED1C153E35E}" destId="{7A869AB0-929C-4E3C-8DF3-E18B7DDCAA0E}" srcOrd="1" destOrd="0" presId="urn:microsoft.com/office/officeart/2005/8/layout/hList7"/>
    <dgm:cxn modelId="{23414222-E470-4BF7-A847-3FF2817C7F06}" type="presParOf" srcId="{987AF585-625D-41FE-B0BA-CED1C153E35E}" destId="{FCA1F7A1-08B5-4C2A-802F-7B037545F42C}" srcOrd="2" destOrd="0" presId="urn:microsoft.com/office/officeart/2005/8/layout/hList7"/>
    <dgm:cxn modelId="{8E996888-62D5-4A5B-A4B8-8F8D13E5816C}" type="presParOf" srcId="{987AF585-625D-41FE-B0BA-CED1C153E35E}" destId="{7D052E9A-00EC-4AEC-8ACB-CD7668C594D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F54F2-C9C5-44CB-A59E-9C73607BCF1A}">
      <dsp:nvSpPr>
        <dsp:cNvPr id="0" name=""/>
        <dsp:cNvSpPr/>
      </dsp:nvSpPr>
      <dsp:spPr>
        <a:xfrm>
          <a:off x="8" y="0"/>
          <a:ext cx="2011188" cy="4525963"/>
        </a:xfrm>
        <a:prstGeom prst="roundRect">
          <a:avLst>
            <a:gd name="adj" fmla="val 10000"/>
          </a:avLst>
        </a:prstGeom>
        <a:solidFill>
          <a:schemeClr val="bg1">
            <a:lumMod val="50000"/>
          </a:schemeClr>
        </a:solidFill>
        <a:ln>
          <a:solidFill>
            <a:schemeClr val="accent2">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Federal</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Application: FAFSA</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Grants, Loans &amp; </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Federal Work Study</a:t>
          </a:r>
        </a:p>
      </dsp:txBody>
      <dsp:txXfrm>
        <a:off x="8" y="1810385"/>
        <a:ext cx="2011188" cy="1810385"/>
      </dsp:txXfrm>
    </dsp:sp>
    <dsp:sp modelId="{7B41DCFA-791A-46F0-8A04-E03B9C12BDDC}">
      <dsp:nvSpPr>
        <dsp:cNvPr id="0" name=""/>
        <dsp:cNvSpPr/>
      </dsp:nvSpPr>
      <dsp:spPr>
        <a:xfrm>
          <a:off x="253940" y="271557"/>
          <a:ext cx="1507145" cy="1507145"/>
        </a:xfrm>
        <a:prstGeom prst="ellipse">
          <a:avLst/>
        </a:prstGeom>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D5546A7-E4A2-4B13-B603-BA87E9E538EF}">
      <dsp:nvSpPr>
        <dsp:cNvPr id="0" name=""/>
        <dsp:cNvSpPr/>
      </dsp:nvSpPr>
      <dsp:spPr>
        <a:xfrm>
          <a:off x="2073443" y="0"/>
          <a:ext cx="2011188" cy="4525963"/>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State</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Application: FAFSA, TAP &amp; Excelsior</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Scholarships &amp; Grants</a:t>
          </a:r>
        </a:p>
      </dsp:txBody>
      <dsp:txXfrm>
        <a:off x="2073443" y="1810385"/>
        <a:ext cx="2011188" cy="1810385"/>
      </dsp:txXfrm>
    </dsp:sp>
    <dsp:sp modelId="{665413CE-3F84-45E1-B4E2-1D6CB681BDDE}">
      <dsp:nvSpPr>
        <dsp:cNvPr id="0" name=""/>
        <dsp:cNvSpPr/>
      </dsp:nvSpPr>
      <dsp:spPr>
        <a:xfrm>
          <a:off x="2325464" y="271557"/>
          <a:ext cx="1507145" cy="1507145"/>
        </a:xfrm>
        <a:prstGeom prst="ellipse">
          <a:avLst/>
        </a:prstGeom>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A76B400-20EE-43CD-8564-6DC405870957}">
      <dsp:nvSpPr>
        <dsp:cNvPr id="0" name=""/>
        <dsp:cNvSpPr/>
      </dsp:nvSpPr>
      <dsp:spPr>
        <a:xfrm>
          <a:off x="4144967" y="0"/>
          <a:ext cx="2011188" cy="4525963"/>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Institution</a:t>
          </a:r>
        </a:p>
        <a:p>
          <a:pPr marL="0" lvl="0" indent="0" algn="ctr" defTabSz="9334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Application:</a:t>
          </a:r>
        </a:p>
        <a:p>
          <a:pPr marL="0" lvl="0" indent="0" algn="ctr" defTabSz="9334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Check website</a:t>
          </a:r>
        </a:p>
        <a:p>
          <a:pPr marL="0" lvl="0" indent="0" algn="ctr" defTabSz="9334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May require FAFSA  or CSS Profile</a:t>
          </a:r>
        </a:p>
        <a:p>
          <a:pPr marL="0" lvl="0" indent="0" algn="ctr" defTabSz="9334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Scholarships, Grants, Loans &amp; FWS</a:t>
          </a:r>
        </a:p>
      </dsp:txBody>
      <dsp:txXfrm>
        <a:off x="4144967" y="1810385"/>
        <a:ext cx="2011188" cy="1810385"/>
      </dsp:txXfrm>
    </dsp:sp>
    <dsp:sp modelId="{768D84D4-EBB4-48B3-8135-E2BCFA3159F4}">
      <dsp:nvSpPr>
        <dsp:cNvPr id="0" name=""/>
        <dsp:cNvSpPr/>
      </dsp:nvSpPr>
      <dsp:spPr>
        <a:xfrm>
          <a:off x="4419596" y="182560"/>
          <a:ext cx="1507145" cy="1507145"/>
        </a:xfrm>
        <a:prstGeom prst="ellipse">
          <a:avLst/>
        </a:prstGeom>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22FA57B-3A74-4E69-86FB-703A3CAF3573}">
      <dsp:nvSpPr>
        <dsp:cNvPr id="0" name=""/>
        <dsp:cNvSpPr/>
      </dsp:nvSpPr>
      <dsp:spPr>
        <a:xfrm>
          <a:off x="6172205" y="0"/>
          <a:ext cx="2011188" cy="4525963"/>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Private</a:t>
          </a:r>
        </a:p>
        <a:p>
          <a:pPr marL="0" lvl="0" indent="0" algn="ctr" defTabSz="10668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High School awards, parent’s employers, unions, fraternal &amp; religious organizations, etc.</a:t>
          </a:r>
        </a:p>
        <a:p>
          <a:pPr marL="0" lvl="0" indent="0" algn="ctr" defTabSz="10668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Scholarships, grants &amp; loans</a:t>
          </a:r>
        </a:p>
      </dsp:txBody>
      <dsp:txXfrm>
        <a:off x="6172205" y="1810385"/>
        <a:ext cx="2011188" cy="1810385"/>
      </dsp:txXfrm>
    </dsp:sp>
    <dsp:sp modelId="{7D052E9A-00EC-4AEC-8ACB-CD7668C594DE}">
      <dsp:nvSpPr>
        <dsp:cNvPr id="0" name=""/>
        <dsp:cNvSpPr/>
      </dsp:nvSpPr>
      <dsp:spPr>
        <a:xfrm>
          <a:off x="6468513" y="271557"/>
          <a:ext cx="1507145" cy="1507145"/>
        </a:xfrm>
        <a:prstGeom prst="ellipse">
          <a:avLst/>
        </a:prstGeom>
        <a:blipFill>
          <a:blip xmlns:r="http://schemas.openxmlformats.org/officeDocument/2006/relationships" r:embed="rId4">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62E4336-0E1C-4359-BCAB-2BEEB162DF5F}">
      <dsp:nvSpPr>
        <dsp:cNvPr id="0" name=""/>
        <dsp:cNvSpPr/>
      </dsp:nvSpPr>
      <dsp:spPr>
        <a:xfrm>
          <a:off x="329183" y="3620770"/>
          <a:ext cx="7571232" cy="678894"/>
        </a:xfrm>
        <a:prstGeom prst="leftRightArrow">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B22B133-3EBE-1441-9922-1609BCE44A88}"/>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5603" name="Rectangle 3">
            <a:extLst>
              <a:ext uri="{FF2B5EF4-FFF2-40B4-BE49-F238E27FC236}">
                <a16:creationId xmlns:a16="http://schemas.microsoft.com/office/drawing/2014/main" id="{8D165367-B1DC-0F41-BFCE-EE93C4BDC22A}"/>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ltLang="en-US"/>
          </a:p>
        </p:txBody>
      </p:sp>
      <p:sp>
        <p:nvSpPr>
          <p:cNvPr id="25604" name="Rectangle 4">
            <a:extLst>
              <a:ext uri="{FF2B5EF4-FFF2-40B4-BE49-F238E27FC236}">
                <a16:creationId xmlns:a16="http://schemas.microsoft.com/office/drawing/2014/main" id="{53BC9153-00A3-0740-9152-A00970EA4F25}"/>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5605" name="Rectangle 5">
            <a:extLst>
              <a:ext uri="{FF2B5EF4-FFF2-40B4-BE49-F238E27FC236}">
                <a16:creationId xmlns:a16="http://schemas.microsoft.com/office/drawing/2014/main" id="{FD9DA179-96F8-D24F-9926-73D22AD9E6F4}"/>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58F38756-E494-9542-8039-52532D93929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E9ECE88-9B8E-5E40-BB2E-FACFA2B36D37}"/>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3555" name="Rectangle 3">
            <a:extLst>
              <a:ext uri="{FF2B5EF4-FFF2-40B4-BE49-F238E27FC236}">
                <a16:creationId xmlns:a16="http://schemas.microsoft.com/office/drawing/2014/main" id="{9FB46BB5-C97E-D746-A63E-102B7423535F}"/>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ltLang="en-US"/>
          </a:p>
        </p:txBody>
      </p:sp>
      <p:sp>
        <p:nvSpPr>
          <p:cNvPr id="2052" name="Rectangle 4">
            <a:extLst>
              <a:ext uri="{FF2B5EF4-FFF2-40B4-BE49-F238E27FC236}">
                <a16:creationId xmlns:a16="http://schemas.microsoft.com/office/drawing/2014/main" id="{8DEAF925-49B1-7A4E-BEED-A62D5047E4AE}"/>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a:extLst>
              <a:ext uri="{FF2B5EF4-FFF2-40B4-BE49-F238E27FC236}">
                <a16:creationId xmlns:a16="http://schemas.microsoft.com/office/drawing/2014/main" id="{6027EF1B-C147-0C42-8FAE-3F412445A1E6}"/>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3558" name="Rectangle 6">
            <a:extLst>
              <a:ext uri="{FF2B5EF4-FFF2-40B4-BE49-F238E27FC236}">
                <a16:creationId xmlns:a16="http://schemas.microsoft.com/office/drawing/2014/main" id="{11353A0A-C584-F349-9934-DF07F3A214F0}"/>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3559" name="Rectangle 7">
            <a:extLst>
              <a:ext uri="{FF2B5EF4-FFF2-40B4-BE49-F238E27FC236}">
                <a16:creationId xmlns:a16="http://schemas.microsoft.com/office/drawing/2014/main" id="{5142BB34-2147-4240-B305-91D7F964C8F0}"/>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6A5C953E-245F-C441-9990-93623EF190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5BEE73-81CC-774A-BC55-AF04ECA24E2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1EEF9A2-685B-134B-889A-08234EE7CC2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CF3524C-5DAD-BB4A-9DB5-496779D4591D}"/>
              </a:ext>
            </a:extLst>
          </p:cNvPr>
          <p:cNvSpPr>
            <a:spLocks noGrp="1"/>
          </p:cNvSpPr>
          <p:nvPr>
            <p:ph type="sldNum" sz="quarter" idx="12"/>
          </p:nvPr>
        </p:nvSpPr>
        <p:spPr/>
        <p:txBody>
          <a:bodyPr/>
          <a:lstStyle>
            <a:lvl1pPr>
              <a:defRPr/>
            </a:lvl1pPr>
          </a:lstStyle>
          <a:p>
            <a:pPr>
              <a:defRPr/>
            </a:pPr>
            <a:fld id="{0610FA84-A07E-9244-9877-5901595F7939}" type="slidenum">
              <a:rPr lang="en-US" altLang="en-US"/>
              <a:pPr>
                <a:defRPr/>
              </a:pPr>
              <a:t>‹#›</a:t>
            </a:fld>
            <a:endParaRPr lang="en-US" altLang="en-US"/>
          </a:p>
        </p:txBody>
      </p:sp>
    </p:spTree>
    <p:extLst>
      <p:ext uri="{BB962C8B-B14F-4D97-AF65-F5344CB8AC3E}">
        <p14:creationId xmlns:p14="http://schemas.microsoft.com/office/powerpoint/2010/main" val="250482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0BD8F-C9A1-EF48-8559-6F7B649DFCE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9C4AB7A-BF24-B644-9E5F-863215D76E7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3BD1D80-F1D6-394C-8FA9-91C9D047BBF1}"/>
              </a:ext>
            </a:extLst>
          </p:cNvPr>
          <p:cNvSpPr>
            <a:spLocks noGrp="1"/>
          </p:cNvSpPr>
          <p:nvPr>
            <p:ph type="sldNum" sz="quarter" idx="12"/>
          </p:nvPr>
        </p:nvSpPr>
        <p:spPr/>
        <p:txBody>
          <a:bodyPr/>
          <a:lstStyle>
            <a:lvl1pPr>
              <a:defRPr/>
            </a:lvl1pPr>
          </a:lstStyle>
          <a:p>
            <a:pPr>
              <a:defRPr/>
            </a:pPr>
            <a:fld id="{77A9CF76-CA99-1444-BEFE-E8CE0ED23DE6}" type="slidenum">
              <a:rPr lang="en-US" altLang="en-US"/>
              <a:pPr>
                <a:defRPr/>
              </a:pPr>
              <a:t>‹#›</a:t>
            </a:fld>
            <a:endParaRPr lang="en-US" altLang="en-US"/>
          </a:p>
        </p:txBody>
      </p:sp>
    </p:spTree>
    <p:extLst>
      <p:ext uri="{BB962C8B-B14F-4D97-AF65-F5344CB8AC3E}">
        <p14:creationId xmlns:p14="http://schemas.microsoft.com/office/powerpoint/2010/main" val="107030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C32CF-54AF-C64A-B67E-0F07CCCCA2A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2F39F1D-3BE8-D940-A2C3-2D35DF84F7E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7FB4CF8-622D-A24A-B4B1-93B5A210FF80}"/>
              </a:ext>
            </a:extLst>
          </p:cNvPr>
          <p:cNvSpPr>
            <a:spLocks noGrp="1"/>
          </p:cNvSpPr>
          <p:nvPr>
            <p:ph type="sldNum" sz="quarter" idx="12"/>
          </p:nvPr>
        </p:nvSpPr>
        <p:spPr/>
        <p:txBody>
          <a:bodyPr/>
          <a:lstStyle>
            <a:lvl1pPr>
              <a:defRPr/>
            </a:lvl1pPr>
          </a:lstStyle>
          <a:p>
            <a:pPr>
              <a:defRPr/>
            </a:pPr>
            <a:fld id="{B61F9E8A-9C01-A04A-BF0F-84F8569F8242}" type="slidenum">
              <a:rPr lang="en-US" altLang="en-US"/>
              <a:pPr>
                <a:defRPr/>
              </a:pPr>
              <a:t>‹#›</a:t>
            </a:fld>
            <a:endParaRPr lang="en-US" altLang="en-US"/>
          </a:p>
        </p:txBody>
      </p:sp>
    </p:spTree>
    <p:extLst>
      <p:ext uri="{BB962C8B-B14F-4D97-AF65-F5344CB8AC3E}">
        <p14:creationId xmlns:p14="http://schemas.microsoft.com/office/powerpoint/2010/main" val="155170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0E747-6550-804D-A7D3-FDF5BE9F717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D9EF5DF-7847-EE46-B4A1-6689A9978A8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8F4038B-2256-7544-AB7A-C7CAB6A35BB6}"/>
              </a:ext>
            </a:extLst>
          </p:cNvPr>
          <p:cNvSpPr>
            <a:spLocks noGrp="1"/>
          </p:cNvSpPr>
          <p:nvPr>
            <p:ph type="sldNum" sz="quarter" idx="12"/>
          </p:nvPr>
        </p:nvSpPr>
        <p:spPr/>
        <p:txBody>
          <a:bodyPr/>
          <a:lstStyle>
            <a:lvl1pPr>
              <a:defRPr/>
            </a:lvl1pPr>
          </a:lstStyle>
          <a:p>
            <a:pPr>
              <a:defRPr/>
            </a:pPr>
            <a:fld id="{448E7185-9F37-DA40-AA05-BAD07AF85195}" type="slidenum">
              <a:rPr lang="en-US" altLang="en-US"/>
              <a:pPr>
                <a:defRPr/>
              </a:pPr>
              <a:t>‹#›</a:t>
            </a:fld>
            <a:endParaRPr lang="en-US" altLang="en-US"/>
          </a:p>
        </p:txBody>
      </p:sp>
    </p:spTree>
    <p:extLst>
      <p:ext uri="{BB962C8B-B14F-4D97-AF65-F5344CB8AC3E}">
        <p14:creationId xmlns:p14="http://schemas.microsoft.com/office/powerpoint/2010/main" val="358128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73FCFD-7ED5-CE44-815B-5C4432380A0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A356251-C530-2641-8981-6134BB5EDE8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1B7D969-AC23-D340-9A56-B2268B30AF0E}"/>
              </a:ext>
            </a:extLst>
          </p:cNvPr>
          <p:cNvSpPr>
            <a:spLocks noGrp="1"/>
          </p:cNvSpPr>
          <p:nvPr>
            <p:ph type="sldNum" sz="quarter" idx="12"/>
          </p:nvPr>
        </p:nvSpPr>
        <p:spPr/>
        <p:txBody>
          <a:bodyPr/>
          <a:lstStyle>
            <a:lvl1pPr>
              <a:defRPr/>
            </a:lvl1pPr>
          </a:lstStyle>
          <a:p>
            <a:pPr>
              <a:defRPr/>
            </a:pPr>
            <a:fld id="{FF4F1B71-6A16-5146-8A1D-DC8C14313A8A}" type="slidenum">
              <a:rPr lang="en-US" altLang="en-US"/>
              <a:pPr>
                <a:defRPr/>
              </a:pPr>
              <a:t>‹#›</a:t>
            </a:fld>
            <a:endParaRPr lang="en-US" altLang="en-US"/>
          </a:p>
        </p:txBody>
      </p:sp>
    </p:spTree>
    <p:extLst>
      <p:ext uri="{BB962C8B-B14F-4D97-AF65-F5344CB8AC3E}">
        <p14:creationId xmlns:p14="http://schemas.microsoft.com/office/powerpoint/2010/main" val="2187071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7B28CC8-4F69-344D-BFA8-4272C9A5E4A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1BE418F-7665-CA46-92E6-AB469C7F67C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95B1C4D-8B60-0E43-B73D-A5F722B318CE}"/>
              </a:ext>
            </a:extLst>
          </p:cNvPr>
          <p:cNvSpPr>
            <a:spLocks noGrp="1"/>
          </p:cNvSpPr>
          <p:nvPr>
            <p:ph type="sldNum" sz="quarter" idx="12"/>
          </p:nvPr>
        </p:nvSpPr>
        <p:spPr/>
        <p:txBody>
          <a:bodyPr/>
          <a:lstStyle>
            <a:lvl1pPr>
              <a:defRPr/>
            </a:lvl1pPr>
          </a:lstStyle>
          <a:p>
            <a:pPr>
              <a:defRPr/>
            </a:pPr>
            <a:fld id="{21D6738A-73AB-3649-8131-7044423D1CBA}" type="slidenum">
              <a:rPr lang="en-US" altLang="en-US"/>
              <a:pPr>
                <a:defRPr/>
              </a:pPr>
              <a:t>‹#›</a:t>
            </a:fld>
            <a:endParaRPr lang="en-US" altLang="en-US"/>
          </a:p>
        </p:txBody>
      </p:sp>
    </p:spTree>
    <p:extLst>
      <p:ext uri="{BB962C8B-B14F-4D97-AF65-F5344CB8AC3E}">
        <p14:creationId xmlns:p14="http://schemas.microsoft.com/office/powerpoint/2010/main" val="13425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DF4C1A-0B99-1B44-9BB6-7E418B9F1E7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E07A1E0D-6497-894C-8110-BC53557FDB0D}"/>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82C91B43-FD60-E640-ADB8-ACEF188F1DFB}"/>
              </a:ext>
            </a:extLst>
          </p:cNvPr>
          <p:cNvSpPr>
            <a:spLocks noGrp="1"/>
          </p:cNvSpPr>
          <p:nvPr>
            <p:ph type="sldNum" sz="quarter" idx="12"/>
          </p:nvPr>
        </p:nvSpPr>
        <p:spPr/>
        <p:txBody>
          <a:bodyPr/>
          <a:lstStyle>
            <a:lvl1pPr>
              <a:defRPr/>
            </a:lvl1pPr>
          </a:lstStyle>
          <a:p>
            <a:pPr>
              <a:defRPr/>
            </a:pPr>
            <a:fld id="{23719E3F-EF89-2D4A-8BB3-F50E29CB994C}" type="slidenum">
              <a:rPr lang="en-US" altLang="en-US"/>
              <a:pPr>
                <a:defRPr/>
              </a:pPr>
              <a:t>‹#›</a:t>
            </a:fld>
            <a:endParaRPr lang="en-US" altLang="en-US"/>
          </a:p>
        </p:txBody>
      </p:sp>
    </p:spTree>
    <p:extLst>
      <p:ext uri="{BB962C8B-B14F-4D97-AF65-F5344CB8AC3E}">
        <p14:creationId xmlns:p14="http://schemas.microsoft.com/office/powerpoint/2010/main" val="362174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53EAC7C-E54A-F64F-9011-F36A215565D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96EE7BA4-6919-6742-9285-25C16CF5C84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AEBD3C78-6E93-344F-9CDC-DE3C464A7AB0}"/>
              </a:ext>
            </a:extLst>
          </p:cNvPr>
          <p:cNvSpPr>
            <a:spLocks noGrp="1"/>
          </p:cNvSpPr>
          <p:nvPr>
            <p:ph type="sldNum" sz="quarter" idx="12"/>
          </p:nvPr>
        </p:nvSpPr>
        <p:spPr/>
        <p:txBody>
          <a:bodyPr/>
          <a:lstStyle>
            <a:lvl1pPr>
              <a:defRPr/>
            </a:lvl1pPr>
          </a:lstStyle>
          <a:p>
            <a:pPr>
              <a:defRPr/>
            </a:pPr>
            <a:fld id="{95ACF822-71CE-784D-9487-E51655027E37}" type="slidenum">
              <a:rPr lang="en-US" altLang="en-US"/>
              <a:pPr>
                <a:defRPr/>
              </a:pPr>
              <a:t>‹#›</a:t>
            </a:fld>
            <a:endParaRPr lang="en-US" altLang="en-US"/>
          </a:p>
        </p:txBody>
      </p:sp>
    </p:spTree>
    <p:extLst>
      <p:ext uri="{BB962C8B-B14F-4D97-AF65-F5344CB8AC3E}">
        <p14:creationId xmlns:p14="http://schemas.microsoft.com/office/powerpoint/2010/main" val="2238168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20EE48-5D16-624A-B32D-62990C207F08}"/>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F3C6E2CC-9338-D145-96A3-28ACA2079AC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66039A43-E732-FE42-80E9-42E4CBDD6BBA}"/>
              </a:ext>
            </a:extLst>
          </p:cNvPr>
          <p:cNvSpPr>
            <a:spLocks noGrp="1"/>
          </p:cNvSpPr>
          <p:nvPr>
            <p:ph type="sldNum" sz="quarter" idx="12"/>
          </p:nvPr>
        </p:nvSpPr>
        <p:spPr/>
        <p:txBody>
          <a:bodyPr/>
          <a:lstStyle>
            <a:lvl1pPr>
              <a:defRPr/>
            </a:lvl1pPr>
          </a:lstStyle>
          <a:p>
            <a:pPr>
              <a:defRPr/>
            </a:pPr>
            <a:fld id="{3C05BD62-FECE-2B4C-BB72-D6F71EE8B43C}" type="slidenum">
              <a:rPr lang="en-US" altLang="en-US"/>
              <a:pPr>
                <a:defRPr/>
              </a:pPr>
              <a:t>‹#›</a:t>
            </a:fld>
            <a:endParaRPr lang="en-US" altLang="en-US"/>
          </a:p>
        </p:txBody>
      </p:sp>
    </p:spTree>
    <p:extLst>
      <p:ext uri="{BB962C8B-B14F-4D97-AF65-F5344CB8AC3E}">
        <p14:creationId xmlns:p14="http://schemas.microsoft.com/office/powerpoint/2010/main" val="27161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FCA0BB-6852-4E42-9CA2-2CE7E7BC3F7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A91408B-84E5-0C40-A0B9-76378FC4245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C793689A-2504-6E45-AADA-C6082B078951}"/>
              </a:ext>
            </a:extLst>
          </p:cNvPr>
          <p:cNvSpPr>
            <a:spLocks noGrp="1"/>
          </p:cNvSpPr>
          <p:nvPr>
            <p:ph type="sldNum" sz="quarter" idx="12"/>
          </p:nvPr>
        </p:nvSpPr>
        <p:spPr/>
        <p:txBody>
          <a:bodyPr/>
          <a:lstStyle>
            <a:lvl1pPr>
              <a:defRPr/>
            </a:lvl1pPr>
          </a:lstStyle>
          <a:p>
            <a:pPr>
              <a:defRPr/>
            </a:pPr>
            <a:fld id="{1A91BD80-D57E-6C42-A4F8-10A7760E1EA7}" type="slidenum">
              <a:rPr lang="en-US" altLang="en-US"/>
              <a:pPr>
                <a:defRPr/>
              </a:pPr>
              <a:t>‹#›</a:t>
            </a:fld>
            <a:endParaRPr lang="en-US" altLang="en-US"/>
          </a:p>
        </p:txBody>
      </p:sp>
    </p:spTree>
    <p:extLst>
      <p:ext uri="{BB962C8B-B14F-4D97-AF65-F5344CB8AC3E}">
        <p14:creationId xmlns:p14="http://schemas.microsoft.com/office/powerpoint/2010/main" val="355004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2EF5DE-D84F-3C42-933F-F24DAB7EF64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8DCE65B-C79F-304D-A4B9-D6F0F727B9B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5975695-94B5-2843-9BB5-0677078B759C}"/>
              </a:ext>
            </a:extLst>
          </p:cNvPr>
          <p:cNvSpPr>
            <a:spLocks noGrp="1"/>
          </p:cNvSpPr>
          <p:nvPr>
            <p:ph type="sldNum" sz="quarter" idx="12"/>
          </p:nvPr>
        </p:nvSpPr>
        <p:spPr/>
        <p:txBody>
          <a:bodyPr/>
          <a:lstStyle>
            <a:lvl1pPr>
              <a:defRPr/>
            </a:lvl1pPr>
          </a:lstStyle>
          <a:p>
            <a:pPr>
              <a:defRPr/>
            </a:pPr>
            <a:fld id="{CA20AAF7-B907-AA45-B970-9716126524F2}" type="slidenum">
              <a:rPr lang="en-US" altLang="en-US"/>
              <a:pPr>
                <a:defRPr/>
              </a:pPr>
              <a:t>‹#›</a:t>
            </a:fld>
            <a:endParaRPr lang="en-US" altLang="en-US"/>
          </a:p>
        </p:txBody>
      </p:sp>
    </p:spTree>
    <p:extLst>
      <p:ext uri="{BB962C8B-B14F-4D97-AF65-F5344CB8AC3E}">
        <p14:creationId xmlns:p14="http://schemas.microsoft.com/office/powerpoint/2010/main" val="2794155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8171443-8E59-6748-9242-B1063503F4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A09E89C-D5E2-CE4D-B36B-E527FB36219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0DDBBC5-3B88-AE41-A70D-1FD7B0D90AC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6725F958-DEAC-6F44-AB1B-B5B41E8F87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C5FE112-76D8-D342-BBCA-32824930B96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CBDC1DC9-BC99-DD49-9F7F-1E22ED1D2E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4" descr="j0433178">
            <a:extLst>
              <a:ext uri="{FF2B5EF4-FFF2-40B4-BE49-F238E27FC236}">
                <a16:creationId xmlns:a16="http://schemas.microsoft.com/office/drawing/2014/main" id="{C0419F96-7340-C041-9DFD-A6D83D733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834" y="2219097"/>
            <a:ext cx="4754366" cy="440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a:extLst>
              <a:ext uri="{FF2B5EF4-FFF2-40B4-BE49-F238E27FC236}">
                <a16:creationId xmlns:a16="http://schemas.microsoft.com/office/drawing/2014/main" id="{EDCD3B3D-B622-B748-A0AE-49A08AE45180}"/>
              </a:ext>
            </a:extLst>
          </p:cNvPr>
          <p:cNvSpPr>
            <a:spLocks noGrp="1" noChangeArrowheads="1"/>
          </p:cNvSpPr>
          <p:nvPr>
            <p:ph type="ctrTitle"/>
          </p:nvPr>
        </p:nvSpPr>
        <p:spPr>
          <a:xfrm>
            <a:off x="685800" y="457200"/>
            <a:ext cx="7772400" cy="1761897"/>
          </a:xfrm>
        </p:spPr>
        <p:txBody>
          <a:bodyPr/>
          <a:lstStyle/>
          <a:p>
            <a:pPr eaLnBrk="1" hangingPunct="1"/>
            <a:r>
              <a:rPr lang="en-US" altLang="en-US" sz="6600" dirty="0">
                <a:solidFill>
                  <a:srgbClr val="C00000"/>
                </a:solidFill>
                <a:latin typeface="Calibri" panose="020F0502020204030204" pitchFamily="34" charset="0"/>
                <a:cs typeface="Calibri" panose="020F0502020204030204" pitchFamily="34" charset="0"/>
              </a:rPr>
              <a:t>Introduction to Financial Aid</a:t>
            </a:r>
          </a:p>
        </p:txBody>
      </p:sp>
      <p:sp>
        <p:nvSpPr>
          <p:cNvPr id="2051" name="Rectangle 3">
            <a:extLst>
              <a:ext uri="{FF2B5EF4-FFF2-40B4-BE49-F238E27FC236}">
                <a16:creationId xmlns:a16="http://schemas.microsoft.com/office/drawing/2014/main" id="{8365C4FA-9C85-E149-92B0-F1976166E02D}"/>
              </a:ext>
            </a:extLst>
          </p:cNvPr>
          <p:cNvSpPr>
            <a:spLocks noGrp="1" noChangeArrowheads="1"/>
          </p:cNvSpPr>
          <p:nvPr>
            <p:ph type="subTitle" idx="1"/>
          </p:nvPr>
        </p:nvSpPr>
        <p:spPr>
          <a:xfrm>
            <a:off x="152400" y="2743200"/>
            <a:ext cx="4724400" cy="3581400"/>
          </a:xfrm>
        </p:spPr>
        <p:txBody>
          <a:bodyPr rtlCol="0">
            <a:normAutofit/>
          </a:bodyPr>
          <a:lstStyle/>
          <a:p>
            <a:pPr eaLnBrk="1" fontAlgn="auto" hangingPunct="1">
              <a:lnSpc>
                <a:spcPct val="80000"/>
              </a:lnSpc>
              <a:spcAft>
                <a:spcPts val="0"/>
              </a:spcAft>
              <a:defRPr/>
            </a:pPr>
            <a:endParaRPr lang="en-US" altLang="en-US" dirty="0">
              <a:solidFill>
                <a:schemeClr val="tx1"/>
              </a:solidFill>
              <a:latin typeface="Palatino Linotype" panose="02040502050505030304" pitchFamily="18" charset="0"/>
            </a:endParaRPr>
          </a:p>
          <a:p>
            <a:pPr eaLnBrk="1" fontAlgn="auto" hangingPunct="1">
              <a:lnSpc>
                <a:spcPct val="80000"/>
              </a:lnSpc>
              <a:spcAft>
                <a:spcPts val="0"/>
              </a:spcAft>
              <a:defRPr/>
            </a:pPr>
            <a:endParaRPr lang="en-US" altLang="en-US" dirty="0">
              <a:solidFill>
                <a:schemeClr val="tx1"/>
              </a:solidFill>
              <a:latin typeface="Palatino Linotype" panose="02040502050505030304" pitchFamily="18" charset="0"/>
            </a:endParaRPr>
          </a:p>
          <a:p>
            <a:pPr eaLnBrk="1" fontAlgn="auto" hangingPunct="1">
              <a:lnSpc>
                <a:spcPct val="80000"/>
              </a:lnSpc>
              <a:spcAft>
                <a:spcPts val="0"/>
              </a:spcAft>
              <a:defRPr/>
            </a:pPr>
            <a:endParaRPr lang="en-US" altLang="en-US" dirty="0">
              <a:solidFill>
                <a:schemeClr val="tx1"/>
              </a:solidFill>
              <a:latin typeface="Palatino Linotype" panose="02040502050505030304" pitchFamily="18" charset="0"/>
            </a:endParaRPr>
          </a:p>
          <a:p>
            <a:pPr eaLnBrk="1" fontAlgn="auto" hangingPunct="1">
              <a:spcAft>
                <a:spcPts val="0"/>
              </a:spcAft>
              <a:defRPr/>
            </a:pPr>
            <a:r>
              <a:rPr lang="en-US" altLang="en-US" dirty="0">
                <a:solidFill>
                  <a:schemeClr val="tx1"/>
                </a:solidFill>
                <a:latin typeface="Calibri" panose="020F0502020204030204" pitchFamily="34" charset="0"/>
                <a:cs typeface="Calibri" panose="020F0502020204030204" pitchFamily="34" charset="0"/>
              </a:rPr>
              <a:t>Karen Gallagher</a:t>
            </a:r>
          </a:p>
          <a:p>
            <a:pPr eaLnBrk="1" fontAlgn="auto" hangingPunct="1">
              <a:spcAft>
                <a:spcPts val="0"/>
              </a:spcAft>
              <a:defRPr/>
            </a:pPr>
            <a:r>
              <a:rPr lang="en-US" altLang="en-US" sz="2400" dirty="0">
                <a:solidFill>
                  <a:schemeClr val="tx1"/>
                </a:solidFill>
                <a:latin typeface="Calibri" panose="020F0502020204030204" pitchFamily="34" charset="0"/>
                <a:cs typeface="Calibri" panose="020F0502020204030204" pitchFamily="34" charset="0"/>
              </a:rPr>
              <a:t>Director</a:t>
            </a:r>
          </a:p>
          <a:p>
            <a:pPr eaLnBrk="1" fontAlgn="auto" hangingPunct="1">
              <a:spcAft>
                <a:spcPts val="0"/>
              </a:spcAft>
              <a:defRPr/>
            </a:pPr>
            <a:r>
              <a:rPr lang="en-US" altLang="en-US" sz="2400" dirty="0">
                <a:solidFill>
                  <a:schemeClr val="tx1"/>
                </a:solidFill>
                <a:latin typeface="Calibri" panose="020F0502020204030204" pitchFamily="34" charset="0"/>
                <a:cs typeface="Calibri" panose="020F0502020204030204" pitchFamily="34" charset="0"/>
              </a:rPr>
              <a:t>SUNY Cortland Financial Aid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86760-0688-706A-304A-EE197CAB32B1}"/>
              </a:ext>
            </a:extLst>
          </p:cNvPr>
          <p:cNvSpPr>
            <a:spLocks noGrp="1"/>
          </p:cNvSpPr>
          <p:nvPr>
            <p:ph type="title"/>
          </p:nvPr>
        </p:nvSpPr>
        <p:spPr/>
        <p:txBody>
          <a:bodyPr/>
          <a:lstStyle/>
          <a:p>
            <a:r>
              <a:rPr lang="en-US" sz="5400" dirty="0">
                <a:solidFill>
                  <a:srgbClr val="C00000"/>
                </a:solidFill>
                <a:latin typeface="Calibri" panose="020F0502020204030204" pitchFamily="34" charset="0"/>
                <a:cs typeface="Calibri" panose="020F0502020204030204" pitchFamily="34" charset="0"/>
              </a:rPr>
              <a:t>FAFSA Completion Tips</a:t>
            </a:r>
          </a:p>
        </p:txBody>
      </p:sp>
      <p:sp>
        <p:nvSpPr>
          <p:cNvPr id="3" name="Content Placeholder 2">
            <a:extLst>
              <a:ext uri="{FF2B5EF4-FFF2-40B4-BE49-F238E27FC236}">
                <a16:creationId xmlns:a16="http://schemas.microsoft.com/office/drawing/2014/main" id="{B264BFFE-E67B-5E91-CCED-AAB9132E2280}"/>
              </a:ext>
            </a:extLst>
          </p:cNvPr>
          <p:cNvSpPr>
            <a:spLocks noGrp="1"/>
          </p:cNvSpPr>
          <p:nvPr>
            <p:ph idx="1"/>
          </p:nvPr>
        </p:nvSpPr>
        <p:spPr/>
        <p:txBody>
          <a:bodyPr/>
          <a:lstStyle/>
          <a:p>
            <a:pPr>
              <a:lnSpc>
                <a:spcPct val="80000"/>
              </a:lnSpc>
              <a:spcBef>
                <a:spcPts val="0"/>
              </a:spcBef>
              <a:defRPr/>
            </a:pPr>
            <a:r>
              <a:rPr lang="en-US" altLang="en-US" sz="2400" dirty="0">
                <a:cs typeface="Calibri" panose="020F0502020204030204" pitchFamily="34" charset="0"/>
              </a:rPr>
              <a:t>FAFSA contributors will need an FSA ID to sign the FAFSA electronically.</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Complete the application on time – check your college(s) website for filing deadlines.</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Review your FAFSA submission summary – make sure all information was recorded correctly</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Check your email for any requests for information from the universities you have applied to.</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SAVE your FSA ID (parent and student) – you will need it each year you file.</a:t>
            </a:r>
            <a:endParaRPr lang="en-US" sz="2400" dirty="0"/>
          </a:p>
        </p:txBody>
      </p:sp>
    </p:spTree>
    <p:extLst>
      <p:ext uri="{BB962C8B-B14F-4D97-AF65-F5344CB8AC3E}">
        <p14:creationId xmlns:p14="http://schemas.microsoft.com/office/powerpoint/2010/main" val="327699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EC4A-72FC-3776-CDDD-6FA45C49D8C6}"/>
              </a:ext>
            </a:extLst>
          </p:cNvPr>
          <p:cNvSpPr>
            <a:spLocks noGrp="1"/>
          </p:cNvSpPr>
          <p:nvPr>
            <p:ph type="title"/>
          </p:nvPr>
        </p:nvSpPr>
        <p:spPr/>
        <p:txBody>
          <a:bodyPr/>
          <a:lstStyle/>
          <a:p>
            <a:r>
              <a:rPr lang="en-US" sz="4800" dirty="0">
                <a:solidFill>
                  <a:srgbClr val="C00000"/>
                </a:solidFill>
              </a:rPr>
              <a:t>Federal Student Aid Programs</a:t>
            </a:r>
          </a:p>
        </p:txBody>
      </p:sp>
      <p:sp>
        <p:nvSpPr>
          <p:cNvPr id="3" name="Content Placeholder 2">
            <a:extLst>
              <a:ext uri="{FF2B5EF4-FFF2-40B4-BE49-F238E27FC236}">
                <a16:creationId xmlns:a16="http://schemas.microsoft.com/office/drawing/2014/main" id="{A0EAAD88-C7F3-AFA6-8139-486DD743F00F}"/>
              </a:ext>
            </a:extLst>
          </p:cNvPr>
          <p:cNvSpPr>
            <a:spLocks noGrp="1"/>
          </p:cNvSpPr>
          <p:nvPr>
            <p:ph idx="1"/>
          </p:nvPr>
        </p:nvSpPr>
        <p:spPr/>
        <p:txBody>
          <a:bodyPr/>
          <a:lstStyle/>
          <a:p>
            <a:pPr marL="285750" lvl="0" indent="-285750">
              <a:spcBef>
                <a:spcPts val="600"/>
              </a:spcBef>
              <a:buFont typeface="Arial" panose="020B0604020202020204" pitchFamily="34" charset="0"/>
              <a:buChar char="•"/>
              <a:defRPr/>
            </a:pPr>
            <a:r>
              <a:rPr lang="en-US" sz="2800" b="0" dirty="0">
                <a:solidFill>
                  <a:sysClr val="windowText" lastClr="000000"/>
                </a:solidFill>
              </a:rPr>
              <a:t>Federal Pell Grant</a:t>
            </a:r>
          </a:p>
          <a:p>
            <a:pPr marL="285750" lvl="0" indent="-285750">
              <a:spcBef>
                <a:spcPts val="600"/>
              </a:spcBef>
              <a:buFont typeface="Arial" panose="020B0604020202020204" pitchFamily="34" charset="0"/>
              <a:buChar char="•"/>
              <a:defRPr/>
            </a:pPr>
            <a:r>
              <a:rPr lang="en-US" sz="2800" b="0" dirty="0">
                <a:solidFill>
                  <a:sysClr val="windowText" lastClr="000000"/>
                </a:solidFill>
              </a:rPr>
              <a:t>Teacher Education Assistance for College and Higher Education (TEACH) Grant</a:t>
            </a:r>
          </a:p>
          <a:p>
            <a:pPr marL="285750" lvl="0" indent="-285750">
              <a:spcBef>
                <a:spcPts val="600"/>
              </a:spcBef>
              <a:buFont typeface="Arial" panose="020B0604020202020204" pitchFamily="34" charset="0"/>
              <a:buChar char="•"/>
              <a:defRPr/>
            </a:pPr>
            <a:r>
              <a:rPr lang="en-US" sz="2800" b="0" dirty="0">
                <a:solidFill>
                  <a:sysClr val="windowText" lastClr="000000"/>
                </a:solidFill>
              </a:rPr>
              <a:t>Federal Supplemental Educational Opportunity Grant (FSEOG)</a:t>
            </a:r>
          </a:p>
          <a:p>
            <a:pPr marL="285750" lvl="0" indent="-285750">
              <a:spcBef>
                <a:spcPts val="600"/>
              </a:spcBef>
              <a:buFont typeface="Arial" panose="020B0604020202020204" pitchFamily="34" charset="0"/>
              <a:buChar char="•"/>
              <a:defRPr/>
            </a:pPr>
            <a:r>
              <a:rPr lang="en-US" sz="2800" b="0" dirty="0">
                <a:solidFill>
                  <a:sysClr val="windowText" lastClr="000000"/>
                </a:solidFill>
              </a:rPr>
              <a:t>Federal Work-Study (FWS)</a:t>
            </a:r>
          </a:p>
          <a:p>
            <a:pPr marL="285750" lvl="0" indent="-285750">
              <a:spcBef>
                <a:spcPts val="600"/>
              </a:spcBef>
              <a:buFont typeface="Arial" panose="020B0604020202020204" pitchFamily="34" charset="0"/>
              <a:buChar char="•"/>
              <a:defRPr/>
            </a:pPr>
            <a:r>
              <a:rPr lang="en-US" sz="2800" b="0" dirty="0">
                <a:solidFill>
                  <a:sysClr val="windowText" lastClr="000000"/>
                </a:solidFill>
              </a:rPr>
              <a:t>Subsidized and Unsubsidized Federal Direct Student Loans (Direct Loans)</a:t>
            </a:r>
          </a:p>
          <a:p>
            <a:pPr marL="285750" lvl="0" indent="-285750">
              <a:spcBef>
                <a:spcPts val="600"/>
              </a:spcBef>
              <a:buFont typeface="Arial" panose="020B0604020202020204" pitchFamily="34" charset="0"/>
              <a:buChar char="•"/>
              <a:defRPr/>
            </a:pPr>
            <a:r>
              <a:rPr lang="en-US" sz="2800" b="0" dirty="0">
                <a:solidFill>
                  <a:sysClr val="windowText" lastClr="000000"/>
                </a:solidFill>
              </a:rPr>
              <a:t>Federal PLUS Loans</a:t>
            </a:r>
          </a:p>
          <a:p>
            <a:endParaRPr lang="en-US" dirty="0"/>
          </a:p>
        </p:txBody>
      </p:sp>
    </p:spTree>
    <p:extLst>
      <p:ext uri="{BB962C8B-B14F-4D97-AF65-F5344CB8AC3E}">
        <p14:creationId xmlns:p14="http://schemas.microsoft.com/office/powerpoint/2010/main" val="429286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4F69-30A4-CB67-EFE6-E7CFB2EF9221}"/>
              </a:ext>
            </a:extLst>
          </p:cNvPr>
          <p:cNvSpPr>
            <a:spLocks noGrp="1"/>
          </p:cNvSpPr>
          <p:nvPr>
            <p:ph type="title"/>
          </p:nvPr>
        </p:nvSpPr>
        <p:spPr>
          <a:xfrm>
            <a:off x="457200" y="160337"/>
            <a:ext cx="8229600" cy="1143000"/>
          </a:xfrm>
        </p:spPr>
        <p:txBody>
          <a:bodyPr/>
          <a:lstStyle/>
          <a:p>
            <a:br>
              <a:rPr lang="en-US" sz="5400" dirty="0">
                <a:solidFill>
                  <a:srgbClr val="C00000"/>
                </a:solidFill>
              </a:rPr>
            </a:br>
            <a:r>
              <a:rPr lang="en-US" sz="5400" dirty="0">
                <a:solidFill>
                  <a:srgbClr val="C00000"/>
                </a:solidFill>
              </a:rPr>
              <a:t>CSS Profile</a:t>
            </a:r>
            <a:br>
              <a:rPr lang="en-US" dirty="0">
                <a:solidFill>
                  <a:srgbClr val="C00000"/>
                </a:solidFill>
              </a:rPr>
            </a:br>
            <a:r>
              <a:rPr lang="en-US" altLang="en-US" sz="2000" dirty="0">
                <a:latin typeface="+mj-lt"/>
              </a:rPr>
              <a:t>cssprofile.collegeboard.org</a:t>
            </a:r>
            <a:br>
              <a:rPr lang="en-US" altLang="en-US" sz="4400" dirty="0">
                <a:latin typeface="+mj-lt"/>
              </a:rPr>
            </a:br>
            <a:endParaRPr lang="en-US" dirty="0">
              <a:solidFill>
                <a:srgbClr val="C00000"/>
              </a:solidFill>
            </a:endParaRPr>
          </a:p>
        </p:txBody>
      </p:sp>
      <p:sp>
        <p:nvSpPr>
          <p:cNvPr id="3" name="Content Placeholder 2">
            <a:extLst>
              <a:ext uri="{FF2B5EF4-FFF2-40B4-BE49-F238E27FC236}">
                <a16:creationId xmlns:a16="http://schemas.microsoft.com/office/drawing/2014/main" id="{7E394C72-C77A-C9C7-D402-A4E9EADAE1BC}"/>
              </a:ext>
            </a:extLst>
          </p:cNvPr>
          <p:cNvSpPr>
            <a:spLocks noGrp="1"/>
          </p:cNvSpPr>
          <p:nvPr>
            <p:ph idx="1"/>
          </p:nvPr>
        </p:nvSpPr>
        <p:spPr>
          <a:xfrm>
            <a:off x="457200" y="1600200"/>
            <a:ext cx="8229600" cy="4708525"/>
          </a:xfrm>
        </p:spPr>
        <p:txBody>
          <a:bodyPr/>
          <a:lstStyle/>
          <a:p>
            <a:r>
              <a:rPr lang="en-US" altLang="en-US" sz="2400" dirty="0">
                <a:latin typeface="Calibri" panose="020F0502020204030204" pitchFamily="34" charset="0"/>
                <a:cs typeface="Calibri" panose="020F0502020204030204" pitchFamily="34" charset="0"/>
              </a:rPr>
              <a:t>College Scholarship Service Profile</a:t>
            </a:r>
          </a:p>
          <a:p>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Considers custodial + non-custodial parent</a:t>
            </a:r>
          </a:p>
          <a:p>
            <a:pPr marL="0" indent="0" eaLnBrk="1" fontAlgn="auto" hangingPunct="1">
              <a:lnSpc>
                <a:spcPct val="80000"/>
              </a:lnSpc>
              <a:spcAft>
                <a:spcPts val="0"/>
              </a:spcAft>
              <a:buNone/>
              <a:defRPr/>
            </a:pPr>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Required by over 400 schools to apply for aid</a:t>
            </a:r>
          </a:p>
          <a:p>
            <a:pPr marL="0" indent="0" eaLnBrk="1" fontAlgn="auto" hangingPunct="1">
              <a:lnSpc>
                <a:spcPct val="80000"/>
              </a:lnSpc>
              <a:spcAft>
                <a:spcPts val="0"/>
              </a:spcAft>
              <a:buNone/>
              <a:defRPr/>
            </a:pPr>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Used to determine institutional aid</a:t>
            </a:r>
          </a:p>
          <a:p>
            <a:pPr marL="0" indent="0" eaLnBrk="1" fontAlgn="auto" hangingPunct="1">
              <a:lnSpc>
                <a:spcPct val="80000"/>
              </a:lnSpc>
              <a:spcAft>
                <a:spcPts val="0"/>
              </a:spcAft>
              <a:buNone/>
              <a:defRPr/>
            </a:pPr>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Free for domestic undergraduate students whose family income is up to $100,000. All others, $25 for the first school - $16 for each additional </a:t>
            </a:r>
          </a:p>
          <a:p>
            <a:endParaRPr lang="en-US" dirty="0"/>
          </a:p>
        </p:txBody>
      </p:sp>
      <p:pic>
        <p:nvPicPr>
          <p:cNvPr id="4" name="Picture 2">
            <a:extLst>
              <a:ext uri="{FF2B5EF4-FFF2-40B4-BE49-F238E27FC236}">
                <a16:creationId xmlns:a16="http://schemas.microsoft.com/office/drawing/2014/main" id="{A7F99E8B-84D8-C127-6248-CA23A49CC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800600"/>
            <a:ext cx="44767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9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1C38-924B-1A8C-CC81-F5EE6D6436A9}"/>
              </a:ext>
            </a:extLst>
          </p:cNvPr>
          <p:cNvSpPr>
            <a:spLocks noGrp="1"/>
          </p:cNvSpPr>
          <p:nvPr>
            <p:ph type="title"/>
          </p:nvPr>
        </p:nvSpPr>
        <p:spPr/>
        <p:txBody>
          <a:bodyPr/>
          <a:lstStyle/>
          <a:p>
            <a:r>
              <a:rPr lang="en-US" sz="5400" dirty="0">
                <a:solidFill>
                  <a:srgbClr val="C00000"/>
                </a:solidFill>
              </a:rPr>
              <a:t>NYS TAP Grant</a:t>
            </a:r>
            <a:br>
              <a:rPr lang="en-US" dirty="0">
                <a:solidFill>
                  <a:srgbClr val="C00000"/>
                </a:solidFill>
              </a:rPr>
            </a:br>
            <a:r>
              <a:rPr lang="en-US" sz="2000" dirty="0">
                <a:latin typeface="Calibri" panose="020F0502020204030204" pitchFamily="34" charset="0"/>
                <a:cs typeface="Calibri" panose="020F0502020204030204" pitchFamily="34" charset="0"/>
              </a:rPr>
              <a:t>hesc.ny.gov</a:t>
            </a:r>
            <a:endParaRPr lang="en-US" sz="2000" dirty="0">
              <a:solidFill>
                <a:srgbClr val="C00000"/>
              </a:solidFill>
            </a:endParaRPr>
          </a:p>
        </p:txBody>
      </p:sp>
      <p:sp>
        <p:nvSpPr>
          <p:cNvPr id="3" name="Content Placeholder 2">
            <a:extLst>
              <a:ext uri="{FF2B5EF4-FFF2-40B4-BE49-F238E27FC236}">
                <a16:creationId xmlns:a16="http://schemas.microsoft.com/office/drawing/2014/main" id="{6F4DCBC4-D754-F7BA-9D8B-604BAA417FA0}"/>
              </a:ext>
            </a:extLst>
          </p:cNvPr>
          <p:cNvSpPr>
            <a:spLocks noGrp="1"/>
          </p:cNvSpPr>
          <p:nvPr>
            <p:ph idx="1"/>
          </p:nvPr>
        </p:nvSpPr>
        <p:spPr/>
        <p:txBody>
          <a:bodyPr/>
          <a:lstStyle/>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Tuition Assistance Program </a:t>
            </a:r>
          </a:p>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NYS Resident attending a college in NYS</a:t>
            </a:r>
          </a:p>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Parent NYS taxable income &lt;$80,000</a:t>
            </a:r>
          </a:p>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Award range $500 - $7,070</a:t>
            </a:r>
          </a:p>
          <a:p>
            <a:endParaRPr lang="en-US" dirty="0"/>
          </a:p>
        </p:txBody>
      </p:sp>
      <p:pic>
        <p:nvPicPr>
          <p:cNvPr id="4" name="Picture 2" descr="http://www.ocfs.state.ny.us/images/nytd%20tap%20into%20tap.jpg">
            <a:extLst>
              <a:ext uri="{FF2B5EF4-FFF2-40B4-BE49-F238E27FC236}">
                <a16:creationId xmlns:a16="http://schemas.microsoft.com/office/drawing/2014/main" id="{22FE1DB9-83B5-12CB-F1AC-EEAFCCCAB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63181"/>
            <a:ext cx="73247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10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832FBB-34EC-F13F-9F23-8956CD454262}"/>
              </a:ext>
            </a:extLst>
          </p:cNvPr>
          <p:cNvPicPr>
            <a:picLocks noChangeAspect="1"/>
          </p:cNvPicPr>
          <p:nvPr/>
        </p:nvPicPr>
        <p:blipFill>
          <a:blip r:embed="rId2"/>
          <a:stretch>
            <a:fillRect/>
          </a:stretch>
        </p:blipFill>
        <p:spPr>
          <a:xfrm>
            <a:off x="1905000" y="3384479"/>
            <a:ext cx="5486400" cy="3089586"/>
          </a:xfrm>
          <a:prstGeom prst="rect">
            <a:avLst/>
          </a:prstGeom>
        </p:spPr>
      </p:pic>
      <p:sp>
        <p:nvSpPr>
          <p:cNvPr id="2" name="Title 1">
            <a:extLst>
              <a:ext uri="{FF2B5EF4-FFF2-40B4-BE49-F238E27FC236}">
                <a16:creationId xmlns:a16="http://schemas.microsoft.com/office/drawing/2014/main" id="{F085CF9B-1AF7-C553-03AA-3A47AA4ED843}"/>
              </a:ext>
            </a:extLst>
          </p:cNvPr>
          <p:cNvSpPr>
            <a:spLocks noGrp="1"/>
          </p:cNvSpPr>
          <p:nvPr>
            <p:ph type="title"/>
          </p:nvPr>
        </p:nvSpPr>
        <p:spPr/>
        <p:txBody>
          <a:bodyPr/>
          <a:lstStyle/>
          <a:p>
            <a:r>
              <a:rPr lang="en-US" sz="5400" dirty="0">
                <a:solidFill>
                  <a:srgbClr val="C00000"/>
                </a:solidFill>
                <a:latin typeface="+mn-lt"/>
              </a:rPr>
              <a:t>NYS Excelsior Scholarship</a:t>
            </a:r>
            <a:br>
              <a:rPr lang="en-US" sz="5400" dirty="0">
                <a:solidFill>
                  <a:srgbClr val="C00000"/>
                </a:solidFill>
                <a:latin typeface="+mn-lt"/>
              </a:rPr>
            </a:br>
            <a:r>
              <a:rPr lang="en-US" sz="2000" dirty="0">
                <a:latin typeface="Calibri" panose="020F0502020204030204" pitchFamily="34" charset="0"/>
                <a:cs typeface="Calibri" panose="020F0502020204030204" pitchFamily="34" charset="0"/>
              </a:rPr>
              <a:t>hesc.ny.gov</a:t>
            </a:r>
            <a:endParaRPr lang="en-US" sz="2000" dirty="0">
              <a:solidFill>
                <a:srgbClr val="C00000"/>
              </a:solidFill>
              <a:latin typeface="+mn-lt"/>
            </a:endParaRPr>
          </a:p>
        </p:txBody>
      </p:sp>
      <p:sp>
        <p:nvSpPr>
          <p:cNvPr id="3" name="Content Placeholder 2">
            <a:extLst>
              <a:ext uri="{FF2B5EF4-FFF2-40B4-BE49-F238E27FC236}">
                <a16:creationId xmlns:a16="http://schemas.microsoft.com/office/drawing/2014/main" id="{D7C93647-F01F-B0FE-60CB-3139999456BD}"/>
              </a:ext>
            </a:extLst>
          </p:cNvPr>
          <p:cNvSpPr>
            <a:spLocks noGrp="1"/>
          </p:cNvSpPr>
          <p:nvPr>
            <p:ph idx="1"/>
          </p:nvPr>
        </p:nvSpPr>
        <p:spPr/>
        <p:txBody>
          <a:bodyPr/>
          <a:lstStyle/>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NYS Resident attending a college in NYS</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Pursing an undergrad degree at a state institution (SUNY, CUNY, Community College or statutory colleges at Cornell/Alfred)</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Parent NYS taxable income &lt;$125,000</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Cost of tuition (minus other grants and scholarships that can pay tuition)</a:t>
            </a:r>
          </a:p>
          <a:p>
            <a:endParaRPr lang="en-US" dirty="0"/>
          </a:p>
        </p:txBody>
      </p:sp>
    </p:spTree>
    <p:extLst>
      <p:ext uri="{BB962C8B-B14F-4D97-AF65-F5344CB8AC3E}">
        <p14:creationId xmlns:p14="http://schemas.microsoft.com/office/powerpoint/2010/main" val="161373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8E133-572B-C3B4-9982-633D87945C17}"/>
              </a:ext>
            </a:extLst>
          </p:cNvPr>
          <p:cNvSpPr>
            <a:spLocks noGrp="1"/>
          </p:cNvSpPr>
          <p:nvPr>
            <p:ph type="title"/>
          </p:nvPr>
        </p:nvSpPr>
        <p:spPr/>
        <p:txBody>
          <a:bodyPr/>
          <a:lstStyle/>
          <a:p>
            <a:br>
              <a:rPr lang="en-US" sz="4400" dirty="0">
                <a:latin typeface="Calibri" panose="020F0502020204030204" pitchFamily="34" charset="0"/>
                <a:cs typeface="Calibri" panose="020F0502020204030204" pitchFamily="34" charset="0"/>
              </a:rPr>
            </a:br>
            <a:br>
              <a:rPr lang="en-US" sz="4400" dirty="0">
                <a:latin typeface="Calibri" panose="020F0502020204030204" pitchFamily="34" charset="0"/>
                <a:cs typeface="Calibri" panose="020F0502020204030204" pitchFamily="34" charset="0"/>
              </a:rPr>
            </a:br>
            <a:r>
              <a:rPr lang="en-US" sz="5400" dirty="0">
                <a:solidFill>
                  <a:srgbClr val="C00000"/>
                </a:solidFill>
                <a:latin typeface="Calibri" panose="020F0502020204030204" pitchFamily="34" charset="0"/>
                <a:cs typeface="Calibri" panose="020F0502020204030204" pitchFamily="34" charset="0"/>
              </a:rPr>
              <a:t>NYS Enhanced Tuition Award</a:t>
            </a:r>
            <a:br>
              <a:rPr lang="en-US" sz="5400" dirty="0">
                <a:solidFill>
                  <a:srgbClr val="C00000"/>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hesc.ny.gov</a:t>
            </a:r>
            <a:br>
              <a:rPr lang="en-US" sz="4400" dirty="0">
                <a:latin typeface="Palatino Linotype" panose="02040502050505030304" pitchFamily="18" charset="0"/>
              </a:rPr>
            </a:br>
            <a:br>
              <a:rPr lang="en-US" sz="4400" dirty="0">
                <a:latin typeface="Calibri" panose="020F0502020204030204" pitchFamily="34"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249E2BEA-144C-7476-FAB9-824EF1A6CBA4}"/>
              </a:ext>
            </a:extLst>
          </p:cNvPr>
          <p:cNvSpPr>
            <a:spLocks noGrp="1"/>
          </p:cNvSpPr>
          <p:nvPr>
            <p:ph idx="1"/>
          </p:nvPr>
        </p:nvSpPr>
        <p:spPr/>
        <p:txBody>
          <a:bodyPr/>
          <a:lstStyle/>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NYS Resident attending a private college in NYS</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Pursing an undergrad degree at a participating private institution.</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Parent NYS taxable income &lt;$125,000</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Reduced tuition (up to $6k)</a:t>
            </a:r>
          </a:p>
          <a:p>
            <a:endParaRPr lang="en-US" dirty="0"/>
          </a:p>
        </p:txBody>
      </p:sp>
      <p:pic>
        <p:nvPicPr>
          <p:cNvPr id="4" name="Picture 3">
            <a:extLst>
              <a:ext uri="{FF2B5EF4-FFF2-40B4-BE49-F238E27FC236}">
                <a16:creationId xmlns:a16="http://schemas.microsoft.com/office/drawing/2014/main" id="{52D706D4-1120-52C4-4E19-917BB119BED4}"/>
              </a:ext>
            </a:extLst>
          </p:cNvPr>
          <p:cNvPicPr>
            <a:picLocks noChangeAspect="1"/>
          </p:cNvPicPr>
          <p:nvPr/>
        </p:nvPicPr>
        <p:blipFill>
          <a:blip r:embed="rId2"/>
          <a:stretch>
            <a:fillRect/>
          </a:stretch>
        </p:blipFill>
        <p:spPr>
          <a:xfrm>
            <a:off x="838200" y="3116003"/>
            <a:ext cx="6781800" cy="2977503"/>
          </a:xfrm>
          <a:prstGeom prst="rect">
            <a:avLst/>
          </a:prstGeom>
        </p:spPr>
      </p:pic>
    </p:spTree>
    <p:extLst>
      <p:ext uri="{BB962C8B-B14F-4D97-AF65-F5344CB8AC3E}">
        <p14:creationId xmlns:p14="http://schemas.microsoft.com/office/powerpoint/2010/main" val="140974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7A87-5250-1D3E-8B9D-3FD9C99C231E}"/>
              </a:ext>
            </a:extLst>
          </p:cNvPr>
          <p:cNvSpPr>
            <a:spLocks noGrp="1"/>
          </p:cNvSpPr>
          <p:nvPr>
            <p:ph type="title"/>
          </p:nvPr>
        </p:nvSpPr>
        <p:spPr/>
        <p:txBody>
          <a:bodyPr/>
          <a:lstStyle/>
          <a:p>
            <a:r>
              <a:rPr lang="en-US" sz="5400" dirty="0">
                <a:solidFill>
                  <a:srgbClr val="C00000"/>
                </a:solidFill>
              </a:rPr>
              <a:t>Cost of Attendance - COA</a:t>
            </a:r>
          </a:p>
        </p:txBody>
      </p:sp>
      <p:sp>
        <p:nvSpPr>
          <p:cNvPr id="3" name="Content Placeholder 2">
            <a:extLst>
              <a:ext uri="{FF2B5EF4-FFF2-40B4-BE49-F238E27FC236}">
                <a16:creationId xmlns:a16="http://schemas.microsoft.com/office/drawing/2014/main" id="{7D5038EF-EC0E-F761-0CF7-42DD97ABF26D}"/>
              </a:ext>
            </a:extLst>
          </p:cNvPr>
          <p:cNvSpPr>
            <a:spLocks noGrp="1"/>
          </p:cNvSpPr>
          <p:nvPr>
            <p:ph idx="1"/>
          </p:nvPr>
        </p:nvSpPr>
        <p:spPr/>
        <p:txBody>
          <a:bodyPr/>
          <a:lstStyle/>
          <a:p>
            <a:pPr>
              <a:buFontTx/>
              <a:buNone/>
            </a:pPr>
            <a:r>
              <a:rPr lang="en-US" sz="2000" dirty="0">
                <a:cs typeface="Verdana" pitchFamily="34" charset="0"/>
              </a:rPr>
              <a:t>Expenses associated with the cost of 	</a:t>
            </a:r>
          </a:p>
          <a:p>
            <a:pPr>
              <a:buFontTx/>
              <a:buNone/>
            </a:pPr>
            <a:r>
              <a:rPr lang="en-US" sz="1800" dirty="0">
                <a:cs typeface="Verdana" pitchFamily="34" charset="0"/>
              </a:rPr>
              <a:t>College :</a:t>
            </a:r>
          </a:p>
          <a:p>
            <a:pPr>
              <a:buFontTx/>
              <a:buNone/>
            </a:pPr>
            <a:endParaRPr lang="en-US" sz="1800" dirty="0">
              <a:cs typeface="Verdana" pitchFamily="34" charset="0"/>
            </a:endParaRPr>
          </a:p>
          <a:p>
            <a:pPr>
              <a:buFontTx/>
              <a:buBlip>
                <a:blip r:embed="rId2"/>
              </a:buBlip>
            </a:pPr>
            <a:r>
              <a:rPr lang="en-US" sz="2000" dirty="0">
                <a:cs typeface="Verdana" pitchFamily="34" charset="0"/>
              </a:rPr>
              <a:t>Tuition and Fees</a:t>
            </a:r>
          </a:p>
          <a:p>
            <a:pPr>
              <a:buFontTx/>
              <a:buBlip>
                <a:blip r:embed="rId2"/>
              </a:buBlip>
            </a:pPr>
            <a:r>
              <a:rPr lang="en-US" sz="2000" dirty="0">
                <a:cs typeface="Verdana" pitchFamily="34" charset="0"/>
              </a:rPr>
              <a:t>Room and Board</a:t>
            </a:r>
          </a:p>
          <a:p>
            <a:pPr>
              <a:buFontTx/>
              <a:buBlip>
                <a:blip r:embed="rId2"/>
              </a:buBlip>
            </a:pPr>
            <a:r>
              <a:rPr lang="en-US" sz="2000" dirty="0">
                <a:cs typeface="Verdana" pitchFamily="34" charset="0"/>
              </a:rPr>
              <a:t>Books and Supplies</a:t>
            </a:r>
          </a:p>
          <a:p>
            <a:pPr>
              <a:buFontTx/>
              <a:buBlip>
                <a:blip r:embed="rId2"/>
              </a:buBlip>
            </a:pPr>
            <a:r>
              <a:rPr lang="en-US" sz="2000" dirty="0">
                <a:cs typeface="Verdana" pitchFamily="34" charset="0"/>
              </a:rPr>
              <a:t>Personal Expenses</a:t>
            </a:r>
          </a:p>
          <a:p>
            <a:pPr>
              <a:buFontTx/>
              <a:buBlip>
                <a:blip r:embed="rId2"/>
              </a:buBlip>
            </a:pPr>
            <a:r>
              <a:rPr lang="en-US" sz="2000" dirty="0">
                <a:cs typeface="Verdana" pitchFamily="34" charset="0"/>
              </a:rPr>
              <a:t>Transportation</a:t>
            </a:r>
          </a:p>
          <a:p>
            <a:pPr>
              <a:buFontTx/>
              <a:buNone/>
            </a:pPr>
            <a:endParaRPr lang="en-US" sz="1800" dirty="0">
              <a:cs typeface="Verdana" pitchFamily="34" charset="0"/>
            </a:endParaRPr>
          </a:p>
          <a:p>
            <a:pPr>
              <a:buFontTx/>
              <a:buNone/>
            </a:pPr>
            <a:r>
              <a:rPr lang="en-US" sz="1600" dirty="0">
                <a:solidFill>
                  <a:srgbClr val="C00000"/>
                </a:solidFill>
                <a:cs typeface="Verdana" pitchFamily="34" charset="0"/>
              </a:rPr>
              <a:t>Changes to COA are reviewed on case-by-case basis</a:t>
            </a:r>
          </a:p>
          <a:p>
            <a:pPr lvl="1">
              <a:buFontTx/>
              <a:buBlip>
                <a:blip r:embed="rId2"/>
              </a:buBlip>
            </a:pPr>
            <a:r>
              <a:rPr lang="en-US" sz="1600" dirty="0">
                <a:cs typeface="Verdana" pitchFamily="34" charset="0"/>
              </a:rPr>
              <a:t>Study Overseas</a:t>
            </a:r>
          </a:p>
          <a:p>
            <a:pPr lvl="1">
              <a:buFontTx/>
              <a:buBlip>
                <a:blip r:embed="rId2"/>
              </a:buBlip>
            </a:pPr>
            <a:r>
              <a:rPr lang="en-US" sz="1600" dirty="0">
                <a:cs typeface="Verdana" pitchFamily="34" charset="0"/>
              </a:rPr>
              <a:t>Child Care</a:t>
            </a:r>
          </a:p>
          <a:p>
            <a:pPr lvl="1">
              <a:buFontTx/>
              <a:buBlip>
                <a:blip r:embed="rId2"/>
              </a:buBlip>
            </a:pPr>
            <a:r>
              <a:rPr lang="en-US" sz="1600" dirty="0">
                <a:cs typeface="Verdana" pitchFamily="34" charset="0"/>
              </a:rPr>
              <a:t>Disability Services</a:t>
            </a:r>
          </a:p>
          <a:p>
            <a:endParaRPr lang="en-US" dirty="0"/>
          </a:p>
        </p:txBody>
      </p:sp>
      <p:pic>
        <p:nvPicPr>
          <p:cNvPr id="4" name="Picture 17" descr="financialaid">
            <a:extLst>
              <a:ext uri="{FF2B5EF4-FFF2-40B4-BE49-F238E27FC236}">
                <a16:creationId xmlns:a16="http://schemas.microsoft.com/office/drawing/2014/main" id="{590F790D-D8EE-A23E-81C3-56EA724CE356}"/>
              </a:ext>
            </a:extLst>
          </p:cNvPr>
          <p:cNvPicPr>
            <a:picLocks noChangeAspect="1" noChangeArrowheads="1"/>
          </p:cNvPicPr>
          <p:nvPr/>
        </p:nvPicPr>
        <p:blipFill>
          <a:blip r:embed="rId3">
            <a:duotone>
              <a:schemeClr val="accent4">
                <a:shade val="45000"/>
                <a:satMod val="135000"/>
              </a:schemeClr>
              <a:prstClr val="white"/>
            </a:duotone>
          </a:blip>
          <a:stretch>
            <a:fillRect/>
          </a:stretch>
        </p:blipFill>
        <p:spPr>
          <a:xfrm>
            <a:off x="4953000" y="1828800"/>
            <a:ext cx="3505199" cy="4343400"/>
          </a:xfrm>
          <a:prstGeom prst="rect">
            <a:avLst/>
          </a:prstGeom>
          <a:noFill/>
          <a:ln>
            <a:noFill/>
          </a:ln>
        </p:spPr>
      </p:pic>
    </p:spTree>
    <p:extLst>
      <p:ext uri="{BB962C8B-B14F-4D97-AF65-F5344CB8AC3E}">
        <p14:creationId xmlns:p14="http://schemas.microsoft.com/office/powerpoint/2010/main" val="323885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43A3640-D407-D94C-89E7-4976A662C209}"/>
              </a:ext>
            </a:extLst>
          </p:cNvPr>
          <p:cNvSpPr>
            <a:spLocks noGrp="1" noChangeArrowheads="1"/>
          </p:cNvSpPr>
          <p:nvPr>
            <p:ph type="title"/>
          </p:nvPr>
        </p:nvSpPr>
        <p:spPr>
          <a:xfrm>
            <a:off x="533400" y="304800"/>
            <a:ext cx="8001000" cy="1216025"/>
          </a:xfrm>
        </p:spPr>
        <p:txBody>
          <a:bodyPr/>
          <a:lstStyle/>
          <a:p>
            <a:pPr eaLnBrk="1" hangingPunct="1"/>
            <a:br>
              <a:rPr lang="en-US" altLang="en-US" sz="4800" dirty="0">
                <a:solidFill>
                  <a:srgbClr val="C00000"/>
                </a:solidFill>
                <a:latin typeface="Poor Richard" pitchFamily="18" charset="0"/>
              </a:rPr>
            </a:br>
            <a:r>
              <a:rPr lang="en-US" altLang="en-US" sz="5400" dirty="0">
                <a:solidFill>
                  <a:srgbClr val="C00000"/>
                </a:solidFill>
                <a:latin typeface="Calibri" panose="020F0502020204030204" pitchFamily="34" charset="0"/>
                <a:cs typeface="Calibri" panose="020F0502020204030204" pitchFamily="34" charset="0"/>
              </a:rPr>
              <a:t>Cost of Attendance Example</a:t>
            </a:r>
            <a:br>
              <a:rPr lang="en-US" altLang="en-US" sz="4800" dirty="0">
                <a:solidFill>
                  <a:srgbClr val="C00000"/>
                </a:solidFill>
                <a:latin typeface="Poor Richard" pitchFamily="18" charset="0"/>
              </a:rPr>
            </a:br>
            <a:endParaRPr lang="en-US" altLang="en-US" sz="4800" dirty="0">
              <a:solidFill>
                <a:srgbClr val="C00000"/>
              </a:solidFill>
              <a:latin typeface="Poor Richard" pitchFamily="18" charset="0"/>
            </a:endParaRPr>
          </a:p>
        </p:txBody>
      </p:sp>
      <p:sp>
        <p:nvSpPr>
          <p:cNvPr id="11267" name="Content Placeholder 4">
            <a:extLst>
              <a:ext uri="{FF2B5EF4-FFF2-40B4-BE49-F238E27FC236}">
                <a16:creationId xmlns:a16="http://schemas.microsoft.com/office/drawing/2014/main" id="{3A773BC6-3988-8A4D-BF0F-7BB41DB75797}"/>
              </a:ext>
            </a:extLst>
          </p:cNvPr>
          <p:cNvSpPr>
            <a:spLocks noGrp="1"/>
          </p:cNvSpPr>
          <p:nvPr>
            <p:ph idx="1"/>
          </p:nvPr>
        </p:nvSpPr>
        <p:spPr>
          <a:xfrm>
            <a:off x="292331" y="1447800"/>
            <a:ext cx="8229600" cy="4525963"/>
          </a:xfrm>
        </p:spPr>
        <p:txBody>
          <a:bodyPr/>
          <a:lstStyle/>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p:txBody>
      </p:sp>
      <p:sp>
        <p:nvSpPr>
          <p:cNvPr id="11268" name="AutoShape 2" descr="data:image/jpeg;base64,/9j/4AAQSkZJRgABAQAAAQABAAD/2wCEAAkGBhIQEA8QERAVEBQVFBEQEBUVFyIVFRQUFhIVFBgQFxUZJyYeFxwjGRQXKy8iIykpLS04Fx4zNTEqNSctLykBCQoKDgwOGA8PGjIcHh8qLDUvNSkpMjQ0KSkpLC8sKSkqKSotKSkpLCksLCkpLDUsLCk1LCwsKSksKSwsKSksLP/AABEIAKgBKwMBIgACEQEDEQH/xAAcAAEAAgMBAQEAAAAAAAAAAAAAAQYCBAUHAwj/xABKEAABAwIDBAULAgMEBgsAAAABAAIDBBEFEiEGE1FSFRYxQZEHFCIyVWFxkpPR0kKBIzPBQ2JyoSSCssLw8SU1NlNzdaKjsbTh/8QAGgEBAAMBAQEAAAAAAAAAAAAAAAECAwQFBv/EACQRAQABAwQCAwEBAQAAAAAAAAABAgMREhMUUWGhBCGRMUEi/9oADAMBAAIRAxEAPwD0JERfNvTEREBERAREspBEslkwgRLJZMAiWSyYBEslkwCJZLJgESyWTAIlksmARLJZAWni2MQ0kRmqJWxMHe7vPK0DVx9wW4vEPLdWPdXQxEnIyFrmDuu9zsz/AN8oH+qtrFrcr0ypcq0xl6NhflMw6okETKjK5xszeNLA49wDjpc++ytK/Ja/S2wlW+XDaKSW5eYgCSblwaS1riT2ktAP7rb5Px4txFVKlq5NU4l3kRFxNxERAREQEREBSFCkKYQhERQkREQEREBbGNYxNCzD4KbdiWpl3LXyguZG1sMkr3ljS0vNo7AXHb7rHXW3iNFBVQwMklfE+JzZYZIjlkikDXNzNJBB9FzgQQQb9i7fh1U01TmcfTC9EzEYatXi2INfR0V6ZlTMKmR82V74RDAWAObFma7O7eM9HMQPS1Oi5FVt1VinjeRFAGTVtNWVG4kqIWSU0m7b/DY4PjjfZxzkkNtbW911pNnKYxwgVlQyaJ0j2VIfee8v8y5c0sLXWF25cosLAWCybs9TsijigrKinLDMTIx+Z0pmdnkdIJWuY9zna5stx3WGi9Pdo7j9cumrp8MWxquz4b5vPR7usIjB3b5mtd5tJOZGSNkZnYd3YaDtvddjarGJKSmY6MMdNJNTUsWe+7Ek0rYhI4A3yjMTYHW1rjtWvHhNGxuHsY9zG0Ts1O0G/wDYvhs8kEuGWQ8NbLaxqKmq4TDK8hpcx7XMJa9j2PD2SNcOwhzQf2UbtHcfppq6VbGds62jZWRSmB88L8PLJWRPLHRVUxiJMAcX52lj9GuN/R+CtmzFXNNAJZpGyFznZC2nkpbNHo2dFM5zwcwdqbXBGneeKzZekyPElTNNI+amnlmkcDK800gkij0aGhgI7GtHrO7zdWU4pFzjwKbtHcfppq6VbDtqqmpq6unY6CNp34w97mOeSaWVkFQZW5m5hnf6OUjTivlg+M4nUYfLWb6ka5r6jK3zd5blp5J4ng/xbkuMbCD3aixvcbGF7IYdTPpZYSWywF5M1hvajOxzHecPDbyXzZu7UA9y6WG0NNBSvpGSuMbjUEl3r/x5HyO1AA0Mhtpw7VO7R3H6aaulYrdsa+GDCnvkp81YHSFzKSWURs82bM1ghjkL3uuSC4G1iDYWK6FRthUU1ZRw1G7kgkgjfUTMjdEY5JpzFC/I9xLWE5WkG5BcCSBe2zX7O00sdAxtZPTmjbkgkiLQ+26EJzZmOBu0cB2r6twSlObfTyVRfTOo5DMQS+J0jnkuytb6XpWuLaAaX1Tdo7j9NNXTj4XtXiFYMNbA6mikqKGWtlMkT3szMkiYI2hr2loO97ST2LDEPKRMIcOmiijbvGmpxAPJIhp46iKnmLCCLkOkJBOlmONit0bHUrW0bY62pg82gdSMdG9rXPic5jnNe7IdSWN1blKTbCYU8Fr42yN82joomvGbcxx7yzonEZmvJlJLrk3AKbtHcfppq6fLHNu5qaqxCAsj3bICaOQgn/ShSvqBDKL6hzWOItb+WRe5C2Icfr6qaeOkFOwUzKXeidrjv5JoWzFjXMP8JoY4ekWvNz2WGv0rdlqGeGrgllfI2ojgjkJtmBgZkZKw5bB/fexF+62imt2apZH521U8GaOKGobC/IKhkQszeHLmBAuMzC02Nr9lm7R3H6aaumtT7UVUuKVNG2SKOOKaOMA0k0hezcMmfepa4RRu9JwGYcNDfWx496jP8X9CuMMAhbVS1UeIVUO9kjmliY5m5e5jGMsQ6MusWxgH0uPYuni9Yx7Whrr2dc+BWF+5RNuYiYXt0zqj6ctVLyi7I09bTmWaQwOga94lAzWZa7muYNXDTu14dpBuMNO55IaLkC6r+01BXVELoIsPm1e3M5z4QHMjc2QtA3l/Ty5dR3m9l59iiuaoqpdNyqnExLyzZzyaUs9RFG7EY5g6PzjdxMcHujuBYudpGbkXB9Lt04e109O2NjI2NDGMaGMaNA1oFgB+y8v2M2CxiknM81FI4tkE9hLFeQuD4pG3L7AlsmbXT+H8F6pSwTvz56aSHLzlhDhzDI52nxsV0fKt3JmP9hnaqpjwIiLznSIiICIiAiIgKQoUhTCEIsc44pnHFQjVDJFjnHFM44oaoZIsc44pnHFDVDJFjnHFM44oaoZIsc44pnHFDMMkWOccUzjihqhkixzjimccUMwyRY5xxTOOKGYZIsc44pnHFDMMkWOccUzjihmGSLHOOKZxxQzDJFjnHFM44oZhvYTJlkJ/uu/yF/6LT2m20lpKSepZC2R0TQ/KXFoIDhm1F7WaSf2WdLOGvBJ4jxaR/VcTamF81JNBFHvHTMdDq8MawOaQZHONzp3AAkm3dcjqtXqqYpiJ/wB+/TKummcy52yvllqK2sipjRxMa+IzueJHEtbkuBYjU5iB+6v4xUyMlBaBZh7PeQP6rybZXY+ow+qjndHHM0wMpX5JfTjF2kyBrmtDwMovre17AnQ+jRzgNeL9oA/9QP8ARdF6/Or/AJn6wzopjH3/AFgixzjimccV5rp1QyRY5xxTOOKGqGSLHOOKZxxQ1QyRY5xxTOOKGqGSkLDOOKyDxxUwZhroiKXIIiICLZoaB0zrDQD1jwXWOzjLeu6/HS3gt6LFdcZiETMQ4CL71lG6J2V3xB7iOK2afBHva14LbHUXJv8A/CpFuqZ0xH2nLnoup1dk5meJ+ydXZOZnifsr8e50jMOWi6nV2TmZ4n7J1dk5meJ+yce50Zhy0XU6uyczPE/ZOrsnMzxP2TYudGYctF1OrsnMzxP2Tq7JzM8T9k2LnRmHLRdTq9JzM8T9k6uyczPE/ZOPc6Mw5aLqdXZOZnifsnV6TmZ4n7Jx7nRmHLRdTq7JzM8T9k6uyczPE/ZNi50Zhy0XU6vSczPE/ZOrsnMzxP2Tj3OjMOWi6nV2TmZ4n7J1dk5meJ+ybFzozDloup1ek5meJ+ydXZOZnifsmxc6Mw5aLqdXpOZnifsnV2TmZ4n7Jx7nRmHLRdTq9JzM8T9lq1uGuiy5iDe4Fvcq1Wa6YzMGYaq+1LSOkNmC/E9w+JW/QYGXWdJ6I4fqPx4LvQxNYA1oAA7gt7PxZq+6vqETUp80DmHK4EFYK4VNKyQWcL8OI94Kr1fg7o7lvpt494+I/qovfGmj7j7girLQUhQpC5YWQiKCe3/jXh8UEoiKB2MN3nmtR5vk39pN1vL5N5k9DPbXLmte3vXA3e03NhP/AL32W/Q1zonXbqD6wPYV1jtI23qOv8Rbx/8AxepY+RRFERM4wpNM5YbQepFmtm1vb4C9vdeyr/lAcBgozFoG+os2c2ZbzyK+cjsba9/ddbdXVuldmd8AO4DgtqHGC1gjyNcBx177rKj5FEXZrn+JxOFVxEU7cMY7DzTGrFWx1KKF4kjNXYgNJce+nvnv2C/uWhHhkdQ7BoqWCOqaaCse5tVI6MiXfQb2SRzGvO+EpfcW7S7UK9txsi1oYxbUWFrHsupbjpBuImA693HUrp5drv0rplQK3DoYcQjp8Rmo5t3h9BHJJWyFhfaWcPdFc+k63H3XXYoXUJrqh9ZMW1ra9raMNe7e7i0e4ZExuroXNN32Bbq/MdNLNJjZcbuhjceJF1PTpuHbplwLA21A4Apy7Xfo0yrtLs5Sx4jjDmQMaYaWmlhI/s3zR1gke3gXAC/FVagfSjAasxvovOTh8JduJM0+W0ecztvdrs5be3YSV6Z0+7U7tmuh944HisBjNr2hjF9Dp2jgnLtd+jTLlbFSQdIVjMPeH0Qp6dzt28vhbVGSXM2M3LQTHkLg3iCdSteXBG1OO1znwwSshiw57jLmzR/zzmitpe7Be/KFYGbQOaLCNgHAaKesDtTu2a9vv+Kcu136NMqLs7irzU1dQ+OVjcSgrJGPfYRv3GY0+61J1pSSbgep3rkULH5cMpM8hZQVOHTZnH+b59UU74vSHaGsfUNt7hwXp/Tx0G6ZYdmnZpbThonTp/7pnd3cOzwTl2u/RplT4cRjhfRyzStijbjmL5nyODWtGWtaLuOg1IH7reqsObUYvTCGdj6OqAxOZrfSEk1GWRsc14Nsri+Ekd+4HE3sLsbJ0MUZ1J1Hee/4qW48Ra0TBbQWHYOATl2u/Rplp+UN0f8A0c2pcG0bqkitLnZYy3zeUxtldoMhlDL30JsCq/WPw49GRulDsKvXtvK8indUMezdx532Do2jfZNS30Ra9grc/aBzgQY2EHtB1B/ZYuxwluUxMLeyxGmnuTl2u/Rpl57BDPI/BzSyvvE7G5qDM4kTwRTxCGFzn3JY+Iloce5wIX2FLBV4Q2qfD6RxR+7ziz446jF27yI8LtNiFfen3aHds00Hu+HBR08bW3TLXva2l73v8bpy7Xfo0yoW3eEtiqaxsNLEYoMMpsrszmvo2mepb51CxoOYsHpWu02ZpfsX12teGjGyZQ8ea4CDI42a8GpkGdx7g6+vxV5OPu1O7ZqLH3jh8Fj04dRuo9bA6dw7B+ycu136NMqDTVEbYcR3bojBFXYPUXpXmSjijE8RkLHnscMjnPA0ALTxVheKbEH45ICyqgbFTbt7Tnj30UEzjlcNCWiRvZxXfbjzgLCNgHAdngoZjpAyiJgHACw8E5drv0aZVTB6BkMGyxhYGulvO/8AvzOwiW8juJJstDZeaAyYM+nkzYhJJIMXGYmYt3Mpm85Z+kNlDA3MBbQN7Ve+nnafw2aer7tLacNFDcdIJcImAntNtT8T3py7Xfo0y852OdNC3ZuCRz5YpZvPKeR2u7JpKhs1MT7nPDm31s9w/SvT9peyL4u/otcY87Qbpmnq6dnw4LWr8SdNluALX7Pf/wAlje+RRXRNMJiJiXQwGlY9jy5jXHNbUX/SF5jj/lsjpsSlpG4fG+GKYwSv/tCWuyvc1traG9hrew1F16ns3/Lf/j/3WrzbauCiOPxjzSB8pdSsc9znhxmlhqnNcWh2Q2cym1LD6+tyW23sUxNuMwrP9emU81HI90UboHyNvnY0tL227btGoWhj8DWOjytDbh17C3eF435NdhqiHGwRUwyy0jya1oc++WRrmHK4t/iH0tezVezbRkl7NOxpNv1EX1cB320uO3W6j5NEbc4hNP8AXJUhYgrILyIaMSpPHu7B7uIPv9/erP0FDyn5ioOAw6+iRfQ6ldkfEr8K6oVlFZ+goeU/MU6Ch5T8xU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fDZv+W//H/utXl21OzUb9q6I3cGSbiomId6ImjZMWMPLm83isO++i9hpaNsQIYLAm51vra39F9rL0bVM0URTKkvJfJ5s06DaPHZN9mDNbWsH+dOFRrr+i1j7z3dive0oJfCG+tZxbY2III9K/cB3ld/KOC1KvC2Skl9yCACL2BA1txtfu7Eu0a6cEThUyQSSOywuQLBzv1Pa39LSewfdZBWboKHlPzFOg4eU/MVwT8W5M5+l9UNLfO5j4pvncx8Vgi9dwM987mPim+dzHxWCIM987mPim+dzHxWCIM987mPim+dzHxWCIZZ753MfFN87mPisEQyz3zuY+Kb53MfFYIgz3zuY+Kb53MfFYIhlnvncx8U3zuY+KwRBnvncx8U3zuY+KwRDLPfO5j4pvncx8VgiGWe+dzHxTfO5j4rBEGe+dzHxTfO5j4rBEGe+dzHxTfO5j4rBEMs987mPim+dzHxWCIZZ753MfFN87mPisEQyz3zuY+Kb53MfFYIgz3zuY+Kb53MfFYIoGe+dzHxTfO5j4rBEGe+dzHxTfO5j4rBSpEIiIgREQEREBbMeHucAQRrqtZdqk9RnwCiWlFMT/Wh0Y/iPFOjH8R4qm1G3mJy4jX0NFRQTimLMzpJDGSHtBB107b9i28X2xxGhwusrqyjhjlifCIo2SF7HsfJGwuLhqCM58FGWm3Cz9GP4jxTox/EeKp+1/lNlocJw7EWwMe+pEBexxIa3eQGU2I10ItquhjPlFazBDjFMxsvowkMeexz5mRPjcR3tLj4Jk24WDox/EeKdGP4jxXxqdohFhhxCRo9GlFU5o7Cd1nyC/E6fuq35L/KPLirqmOogbTyRNglaG3s6OVuZrvS17Mp+DwmTbhaujH8R4p0Y/iPFUvFfK35rjnRc0TGwF0TN9mOZrpYmuaXDstndY8Ab9y72N7YSU+K4bh7Y2uZVNmc95JzM3bXO0HZrbvTJtw63Rj+I8U6MfxHiqtjflAqn4hJhuF0jKmWFodUyyuLIoyQCGadp1Hf2300JG7sdtpU1QrIquhdR1FN6w1dE/0SfQf2X01AJ0IIJvoybcO50Y/iPFOjH8R4rl+Tfa1+KULauSNsTjJIzKwkizSBfVVjA/K++oxjzAwNbTumqaaGYE5nPhbfjbXTs52pk24Xvox/EeKdGP4jxXC2424kw+rwimZE2QVs5ge5xILBvIGZm27T/FPbwCuSZNuHK6MfxHinRj+I8V1V5vsh5W/O8UqsNnibC5j5o6d7STvDE9wLSD2OLRcW4H3Jk24XPox/EeKdGP4jxXGwnbOSbGq/DDG0Mp4o5WyAnO4vZC6xHZ/aHwCr2E+UDF619WKTD6aRkE8lO5zpiwktJsbH3WTJtwvXRj+I8U6MfxHiq1ju2VfQYVPXVVLCydkrGNia8vYWOexocXDW/pO8Aten2i2gkYyRuGUha9rXt/0jucLjv96ZNuFt6MfxHinRj+I8VVNp9u66HFGYZRUkNQ91OKi8jyzveHC/Z+n/ADWWznlJmdXNw3EqE0FTI0vgIeJI5bAkgOGgNmm2pGhGhsCybcLT0Y/iPFa0jMpIPdou8uJVeu/4lIlSumKY+nyREVmQiIgKVClEoRERAiIgIiIC7VJ6jPgFxV2qT1GfAKJa2/68docAqKvaDHRT18lAWmnLjG0OLwWCwNyLWt/mu/5UsPkp9mqmGWodVPbuM0zxZz71kZuQOywIH7K4YbsrBT1dVWxh29qcm+u67TlFhYdy+20ez8NfTSUlQHGKTJnDTlPova8a92rQqt3lm1//AFLsp/42F/8A11w/KbTvwlmJUABNHiG7qqTlhnZURvlhHuLR/se9ew1+w1LPT0VK8P3dI6F9PZ1iDCzIzMf1aLY2p2TpsTgFPVML2BwkaQcrmuFxcO7tCR+6DzjyrYsWYDhtIy7pKttJEGt1e5jI2POVo1cc27Fv7wXOwbaGOLaDD5WUdTQwzUzcMIqYtzdzABGWakO9WFtu7ReozbE0z5qCdwe51EwMpgXei0ZQ3MR+o2A1/uhfbaPZSCv83M4deCUTwuY7KWvHYb9/d4IPN8Q2bjxHH8eo5NBJRU+V3JI1tOWSfs62nfqO9cTZ/H5p8bwOlq2kVVF53SVBPY/LE/JKCdTdo7e+1+9eyUuykEddPiLQ7fzMbFIS67crQwCze7+W3/NfCp2HpJMQixMsIqYxlDmus13ouZdzf1HK4i/uHBBSPJaNzje0kEpDZXztmjaT6TozLM/MB3jLLH8wV+dtHTTPrKWKdr5oWO30Y7WXb4H1h2d+natDafyc0WIysnmY9kzRlEsTzG8t5SR2/utjZnYWjw6KWKliybz+a8kukfoQLuPcLmwGmp01KDz/AMm2OeY7LVFVcAxmqLL9hkJDYx+73N8VQTim4wnDHNoKps1NVtxB1S+HLBJnfcWlvf0rQgOI1yj3L3IeTOiGHnDAJRTl+9Lc/pF1w6xdbszAG3uXbxPAYailfRSN/gujERaNLNAFrHutYW+CDzTyrVLZcQ2TlYbtfVCRp4tdNREHwK9cVQxbyXUNVBRU8wlcyka6OntIQ4Ndk0JHbYRtt8FGzvksoaCoZVQCXeND2jPIXizhYixQXBeCYNss+tix6Sn9GrpcTlqaN4tmzsc8mIE8wHZ2XDbr3u642z+ysFC6qdAHA1EpnmzOzXeSSSOA17EHl/ko2g8/x7EavLkMlJBnbyyMbTxvb8M7HWWv5Ptl6qrkxd9Pic1C1tfO1zI2hwebk5zcjWxt+y9RwjYekpKyoroGFks4Il19A3cHEhncS5t/3K4FT5EsMkkkkcJ80j3SPtKQC5xJJsPeUGv5Y6Z0ez0kb5DM5gpGPkdo6RzZYwZCO4ki/wC63Njdj6yLzOokxeeeIRtcadzAGEOisG3BvZpIP+qFuQ+S6hZRTYeGybiWRs8gMhLi9uS1ndoH8Nq5R8hOF2tlnt2fzig1az/thT/+Xn/alWr5RJ21G0Gz9PA4OmhldNOG6lkeeN9ncLsifp7xxCtO0nktocQmbPUCUvbG2FpbIWeg3Nbs7/SK29lfJ7QYYXOpYMr3DK6RxL5Muhyhx7BoNBbsQWRcSq9d/wASu2uJV+u/4lTDK5/HyREVmAiIgKVClEoRERAiIgIiICXREE5jxTMeKhEE5jxTMeKhEE5jxTMeKhEE5jxTMeKhEE5jxTMeKhEE5jxTMeKhEE5jxTMeKhEE5jxTMeKhEE5jxTMeKhEE5jxTMeKhEE5jxTMeKhEE5jxUIiJEREQIiIClQpRLi9c8P9oUv12fknXPD/aFL9dn5KUVcttqEdc8P9oUv12fknXPD/aFL9dn5KUTJtQjrnh/tCl+uz8k654f7Qpfrs/JSiZNqEdc8P8AaFL9dn5J1zw/2hS/XZ+SlEybUI654f7Qpfrs/JOueH+0KX67PyUomTahHXPD/aFL9dn5J1zw/wBoUv12fkpRMm1COueH+0KX67PyTrnh/tCl+uz8lKJk2oR1zw/2hS/XZ+Sdc8P9oUv12fkpRMm1COueH+0KX67PyTrnh/tCl+uz8lKJk2oR1zw/2hS/XZ+Sdc8P9oUv12fkpRMm1COueH+0KX67PyTrnh/tCl+uz8lKJk2oR1zw/wBoUv12fknXPD/aFL9dn5KUTJtQjrnh/tCl+uz8k654f7Qpfrs/JSiZNqEdc8P9oUv12fknXPD/AGhS/XZ+SlEybUI654f7Qpfrs/JOueH+0KX67PyUomTahHXPD/aFL9dn5J1zw/2hS/XZ+SlEybUI654f7Qpfrs/JOueH+0KX67PyUomTahHXPD/aFL9dn5J1zw/2hS/XZ+SlEybUI654f7Qpfrs/JSNs8P8AaFL9dn3UomTbh//Z">
            <a:extLst>
              <a:ext uri="{FF2B5EF4-FFF2-40B4-BE49-F238E27FC236}">
                <a16:creationId xmlns:a16="http://schemas.microsoft.com/office/drawing/2014/main" id="{72052F2A-C47C-394E-A0DA-8DCD7363C368}"/>
              </a:ext>
            </a:extLst>
          </p:cNvPr>
          <p:cNvSpPr>
            <a:spLocks noChangeAspect="1" noChangeArrowheads="1"/>
          </p:cNvSpPr>
          <p:nvPr/>
        </p:nvSpPr>
        <p:spPr bwMode="auto">
          <a:xfrm>
            <a:off x="0" y="-100012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erdana" panose="020B0604030504040204" pitchFamily="34" charset="0"/>
            </a:endParaRPr>
          </a:p>
        </p:txBody>
      </p:sp>
      <p:graphicFrame>
        <p:nvGraphicFramePr>
          <p:cNvPr id="8" name="Table 7">
            <a:extLst>
              <a:ext uri="{FF2B5EF4-FFF2-40B4-BE49-F238E27FC236}">
                <a16:creationId xmlns:a16="http://schemas.microsoft.com/office/drawing/2014/main" id="{30D23D76-C241-6543-829B-59A3F25A26EF}"/>
              </a:ext>
            </a:extLst>
          </p:cNvPr>
          <p:cNvGraphicFramePr>
            <a:graphicFrameLocks noGrp="1"/>
          </p:cNvGraphicFramePr>
          <p:nvPr>
            <p:extLst>
              <p:ext uri="{D42A27DB-BD31-4B8C-83A1-F6EECF244321}">
                <p14:modId xmlns:p14="http://schemas.microsoft.com/office/powerpoint/2010/main" val="672679296"/>
              </p:ext>
            </p:extLst>
          </p:nvPr>
        </p:nvGraphicFramePr>
        <p:xfrm>
          <a:off x="2265565" y="1525181"/>
          <a:ext cx="3924300" cy="1962148"/>
        </p:xfrm>
        <a:graphic>
          <a:graphicData uri="http://schemas.openxmlformats.org/drawingml/2006/table">
            <a:tbl>
              <a:tblPr firstRow="1" bandRow="1">
                <a:tableStyleId>{7E9639D4-E3E2-4D34-9284-5A2195B3D0D7}</a:tableStyleId>
              </a:tblPr>
              <a:tblGrid>
                <a:gridCol w="2711530">
                  <a:extLst>
                    <a:ext uri="{9D8B030D-6E8A-4147-A177-3AD203B41FA5}">
                      <a16:colId xmlns:a16="http://schemas.microsoft.com/office/drawing/2014/main" val="20000"/>
                    </a:ext>
                  </a:extLst>
                </a:gridCol>
                <a:gridCol w="1212770">
                  <a:extLst>
                    <a:ext uri="{9D8B030D-6E8A-4147-A177-3AD203B41FA5}">
                      <a16:colId xmlns:a16="http://schemas.microsoft.com/office/drawing/2014/main" val="20001"/>
                    </a:ext>
                  </a:extLst>
                </a:gridCol>
              </a:tblGrid>
              <a:tr h="324484">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Billed Expenses</a:t>
                      </a:r>
                      <a:endParaRPr lang="en-US" sz="2000" b="1" dirty="0">
                        <a:latin typeface="Agenda-Regular" panose="02000603040000020004" pitchFamily="2" charset="0"/>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324484">
                <a:tc>
                  <a:txBody>
                    <a:bodyPr/>
                    <a:lstStyle/>
                    <a:p>
                      <a:r>
                        <a:rPr lang="en-US" dirty="0"/>
                        <a:t>NYS Resident</a:t>
                      </a:r>
                      <a:r>
                        <a:rPr lang="en-US" baseline="0" dirty="0"/>
                        <a:t> </a:t>
                      </a:r>
                      <a:r>
                        <a:rPr lang="en-US" dirty="0"/>
                        <a:t>Tuition	 </a:t>
                      </a:r>
                      <a:endParaRPr lang="en-US" dirty="0">
                        <a:latin typeface="Agenda-Regular" panose="02000603040000020004" pitchFamily="2" charset="0"/>
                      </a:endParaRPr>
                    </a:p>
                  </a:txBody>
                  <a:tcPr/>
                </a:tc>
                <a:tc>
                  <a:txBody>
                    <a:bodyPr/>
                    <a:lstStyle/>
                    <a:p>
                      <a:pPr algn="r"/>
                      <a:r>
                        <a:rPr lang="en-US" dirty="0"/>
                        <a:t>$7,070</a:t>
                      </a:r>
                      <a:endParaRPr lang="en-US" dirty="0">
                        <a:latin typeface="Agenda-Regular" panose="02000603040000020004" pitchFamily="2" charset="0"/>
                      </a:endParaRPr>
                    </a:p>
                  </a:txBody>
                  <a:tcPr/>
                </a:tc>
                <a:extLst>
                  <a:ext uri="{0D108BD9-81ED-4DB2-BD59-A6C34878D82A}">
                    <a16:rowId xmlns:a16="http://schemas.microsoft.com/office/drawing/2014/main" val="10001"/>
                  </a:ext>
                </a:extLst>
              </a:tr>
              <a:tr h="324484">
                <a:tc>
                  <a:txBody>
                    <a:bodyPr/>
                    <a:lstStyle/>
                    <a:p>
                      <a:r>
                        <a:rPr lang="en-US" dirty="0"/>
                        <a:t>College Fees 	</a:t>
                      </a:r>
                      <a:endParaRPr lang="en-US" dirty="0">
                        <a:latin typeface="Agenda-Regular" panose="02000603040000020004" pitchFamily="2" charset="0"/>
                      </a:endParaRPr>
                    </a:p>
                  </a:txBody>
                  <a:tcPr/>
                </a:tc>
                <a:tc>
                  <a:txBody>
                    <a:bodyPr/>
                    <a:lstStyle/>
                    <a:p>
                      <a:pPr algn="r"/>
                      <a:r>
                        <a:rPr lang="en-US" dirty="0"/>
                        <a:t>$1,880</a:t>
                      </a:r>
                      <a:endParaRPr lang="en-US" dirty="0">
                        <a:latin typeface="Agenda-Regular" panose="02000603040000020004" pitchFamily="2" charset="0"/>
                      </a:endParaRPr>
                    </a:p>
                  </a:txBody>
                  <a:tcPr/>
                </a:tc>
                <a:extLst>
                  <a:ext uri="{0D108BD9-81ED-4DB2-BD59-A6C34878D82A}">
                    <a16:rowId xmlns:a16="http://schemas.microsoft.com/office/drawing/2014/main" val="10002"/>
                  </a:ext>
                </a:extLst>
              </a:tr>
              <a:tr h="560068">
                <a:tc>
                  <a:txBody>
                    <a:bodyPr/>
                    <a:lstStyle/>
                    <a:p>
                      <a:r>
                        <a:rPr lang="en-US" dirty="0"/>
                        <a:t>Average Room/Meals </a:t>
                      </a:r>
                      <a:endParaRPr lang="en-US" dirty="0">
                        <a:latin typeface="Agenda-Regular" panose="02000603040000020004" pitchFamily="2" charset="0"/>
                      </a:endParaRPr>
                    </a:p>
                  </a:txBody>
                  <a:tcPr/>
                </a:tc>
                <a:tc>
                  <a:txBody>
                    <a:bodyPr/>
                    <a:lstStyle/>
                    <a:p>
                      <a:pPr algn="r"/>
                      <a:r>
                        <a:rPr lang="en-US" dirty="0"/>
                        <a:t>$15,200</a:t>
                      </a:r>
                      <a:endParaRPr lang="en-US" dirty="0">
                        <a:latin typeface="Agenda-Regular" panose="02000603040000020004" pitchFamily="2" charset="0"/>
                      </a:endParaRPr>
                    </a:p>
                  </a:txBody>
                  <a:tcPr/>
                </a:tc>
                <a:extLst>
                  <a:ext uri="{0D108BD9-81ED-4DB2-BD59-A6C34878D82A}">
                    <a16:rowId xmlns:a16="http://schemas.microsoft.com/office/drawing/2014/main" val="10003"/>
                  </a:ext>
                </a:extLst>
              </a:tr>
            </a:tbl>
          </a:graphicData>
        </a:graphic>
      </p:graphicFrame>
      <p:graphicFrame>
        <p:nvGraphicFramePr>
          <p:cNvPr id="9" name="Table 8">
            <a:extLst>
              <a:ext uri="{FF2B5EF4-FFF2-40B4-BE49-F238E27FC236}">
                <a16:creationId xmlns:a16="http://schemas.microsoft.com/office/drawing/2014/main" id="{0E7D8ECC-D389-5543-AF4B-A27765891EF3}"/>
              </a:ext>
            </a:extLst>
          </p:cNvPr>
          <p:cNvGraphicFramePr>
            <a:graphicFrameLocks noGrp="1"/>
          </p:cNvGraphicFramePr>
          <p:nvPr>
            <p:extLst>
              <p:ext uri="{D42A27DB-BD31-4B8C-83A1-F6EECF244321}">
                <p14:modId xmlns:p14="http://schemas.microsoft.com/office/powerpoint/2010/main" val="1779992895"/>
              </p:ext>
            </p:extLst>
          </p:nvPr>
        </p:nvGraphicFramePr>
        <p:xfrm>
          <a:off x="2265564" y="3810000"/>
          <a:ext cx="3924301" cy="2327908"/>
        </p:xfrm>
        <a:graphic>
          <a:graphicData uri="http://schemas.openxmlformats.org/drawingml/2006/table">
            <a:tbl>
              <a:tblPr firstRow="1" bandRow="1">
                <a:tableStyleId>{7E9639D4-E3E2-4D34-9284-5A2195B3D0D7}</a:tableStyleId>
              </a:tblPr>
              <a:tblGrid>
                <a:gridCol w="2667001">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tblGrid>
              <a:tr h="324484">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Additional Estimated Costs</a:t>
                      </a:r>
                      <a:endParaRPr lang="en-US" sz="2000" b="1" dirty="0">
                        <a:latin typeface="+mn-lt"/>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324484">
                <a:tc>
                  <a:txBody>
                    <a:bodyPr/>
                    <a:lstStyle/>
                    <a:p>
                      <a:r>
                        <a:rPr lang="en-US" dirty="0"/>
                        <a:t>Average Books/Supplies </a:t>
                      </a:r>
                      <a:endParaRPr lang="en-US" dirty="0">
                        <a:latin typeface="+mn-lt"/>
                      </a:endParaRPr>
                    </a:p>
                  </a:txBody>
                  <a:tcPr/>
                </a:tc>
                <a:tc>
                  <a:txBody>
                    <a:bodyPr/>
                    <a:lstStyle/>
                    <a:p>
                      <a:pPr algn="r"/>
                      <a:r>
                        <a:rPr lang="en-US" dirty="0"/>
                        <a:t>$1,200</a:t>
                      </a:r>
                      <a:endParaRPr lang="en-US" dirty="0">
                        <a:latin typeface="+mn-lt"/>
                      </a:endParaRPr>
                    </a:p>
                  </a:txBody>
                  <a:tcPr/>
                </a:tc>
                <a:extLst>
                  <a:ext uri="{0D108BD9-81ED-4DB2-BD59-A6C34878D82A}">
                    <a16:rowId xmlns:a16="http://schemas.microsoft.com/office/drawing/2014/main" val="10001"/>
                  </a:ext>
                </a:extLst>
              </a:tr>
              <a:tr h="324484">
                <a:tc>
                  <a:txBody>
                    <a:bodyPr/>
                    <a:lstStyle/>
                    <a:p>
                      <a:r>
                        <a:rPr lang="en-US" dirty="0"/>
                        <a:t>Personal Expenses</a:t>
                      </a:r>
                      <a:endParaRPr lang="en-US" dirty="0">
                        <a:latin typeface="+mn-lt"/>
                      </a:endParaRPr>
                    </a:p>
                  </a:txBody>
                  <a:tcPr/>
                </a:tc>
                <a:tc>
                  <a:txBody>
                    <a:bodyPr/>
                    <a:lstStyle/>
                    <a:p>
                      <a:pPr algn="r"/>
                      <a:r>
                        <a:rPr lang="en-US" dirty="0"/>
                        <a:t>$2,450</a:t>
                      </a:r>
                      <a:endParaRPr lang="en-US" dirty="0">
                        <a:latin typeface="+mn-lt"/>
                      </a:endParaRPr>
                    </a:p>
                  </a:txBody>
                  <a:tcPr/>
                </a:tc>
                <a:extLst>
                  <a:ext uri="{0D108BD9-81ED-4DB2-BD59-A6C34878D82A}">
                    <a16:rowId xmlns:a16="http://schemas.microsoft.com/office/drawing/2014/main" val="10002"/>
                  </a:ext>
                </a:extLst>
              </a:tr>
              <a:tr h="560068">
                <a:tc>
                  <a:txBody>
                    <a:bodyPr/>
                    <a:lstStyle/>
                    <a:p>
                      <a:r>
                        <a:rPr lang="en-US" dirty="0"/>
                        <a:t>Transportation Allowance</a:t>
                      </a:r>
                      <a:endParaRPr lang="en-US" dirty="0">
                        <a:latin typeface="+mn-lt"/>
                      </a:endParaRPr>
                    </a:p>
                  </a:txBody>
                  <a:tcPr/>
                </a:tc>
                <a:tc>
                  <a:txBody>
                    <a:bodyPr/>
                    <a:lstStyle/>
                    <a:p>
                      <a:pPr algn="r"/>
                      <a:r>
                        <a:rPr lang="en-US" dirty="0"/>
                        <a:t>$800</a:t>
                      </a:r>
                      <a:endParaRPr lang="en-US" dirty="0">
                        <a:latin typeface="+mn-lt"/>
                      </a:endParaRPr>
                    </a:p>
                  </a:txBody>
                  <a:tcPr/>
                </a:tc>
                <a:extLst>
                  <a:ext uri="{0D108BD9-81ED-4DB2-BD59-A6C34878D82A}">
                    <a16:rowId xmlns:a16="http://schemas.microsoft.com/office/drawing/2014/main" val="10003"/>
                  </a:ext>
                </a:extLst>
              </a:tr>
              <a:tr h="324484">
                <a:tc>
                  <a:txBody>
                    <a:bodyPr/>
                    <a:lstStyle/>
                    <a:p>
                      <a:r>
                        <a:rPr lang="en-US" dirty="0"/>
                        <a:t>Total Estimated Cost</a:t>
                      </a:r>
                      <a:endParaRPr lang="en-US" dirty="0">
                        <a:latin typeface="+mn-lt"/>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a:t>$28,600</a:t>
                      </a:r>
                    </a:p>
                    <a:p>
                      <a:endParaRPr lang="en-US" dirty="0">
                        <a:latin typeface="+mn-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81987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43A3640-D407-D94C-89E7-4976A662C209}"/>
              </a:ext>
            </a:extLst>
          </p:cNvPr>
          <p:cNvSpPr>
            <a:spLocks noGrp="1" noChangeArrowheads="1"/>
          </p:cNvSpPr>
          <p:nvPr>
            <p:ph type="title"/>
          </p:nvPr>
        </p:nvSpPr>
        <p:spPr>
          <a:xfrm>
            <a:off x="533400" y="3048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Financial Aid Formula</a:t>
            </a:r>
          </a:p>
        </p:txBody>
      </p:sp>
      <p:sp>
        <p:nvSpPr>
          <p:cNvPr id="11267" name="Content Placeholder 4">
            <a:extLst>
              <a:ext uri="{FF2B5EF4-FFF2-40B4-BE49-F238E27FC236}">
                <a16:creationId xmlns:a16="http://schemas.microsoft.com/office/drawing/2014/main" id="{3A773BC6-3988-8A4D-BF0F-7BB41DB75797}"/>
              </a:ext>
            </a:extLst>
          </p:cNvPr>
          <p:cNvSpPr>
            <a:spLocks noGrp="1"/>
          </p:cNvSpPr>
          <p:nvPr>
            <p:ph idx="1"/>
          </p:nvPr>
        </p:nvSpPr>
        <p:spPr/>
        <p:txBody>
          <a:bodyPr/>
          <a:lstStyle/>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p:txBody>
      </p:sp>
      <p:sp>
        <p:nvSpPr>
          <p:cNvPr id="11268" name="AutoShape 2" descr="data:image/jpeg;base64,/9j/4AAQSkZJRgABAQAAAQABAAD/2wCEAAkGBhIQEA8QERAVEBQVFBEQEBUVFyIVFRQUFhIVFBgQFxUZJyYeFxwjGRQXKy8iIykpLS04Fx4zNTEqNSctLykBCQoKDgwOGA8PGjIcHh8qLDUvNSkpMjQ0KSkpLC8sKSkqKSotKSkpLCksLCkpLDUsLCk1LCwsKSksKSwsKSksLP/AABEIAKgBKwMBIgACEQEDEQH/xAAcAAEAAgMBAQEAAAAAAAAAAAAAAQYCBAUHAwj/xABKEAABAwIDBAULAgMEBgsAAAABAAIDBBEFEiEGE1FSFRYxQZEHFCIyVWFxkpPR0kKBIzPBQ2JyoSSCssLw8SU1NlNzdaKjsbTh/8QAGgEBAAMBAQEAAAAAAAAAAAAAAAECAwQFBv/EACQRAQABAwQCAwEBAQAAAAAAAAABAgMREhMUUWGhBCGRMUEi/9oADAMBAAIRAxEAPwD0JERfNvTEREBERAREspBEslkwgRLJZMAiWSyYBEslkwCJZLJgESyWTAIlksmARLJZAWni2MQ0kRmqJWxMHe7vPK0DVx9wW4vEPLdWPdXQxEnIyFrmDuu9zsz/AN8oH+qtrFrcr0ypcq0xl6NhflMw6okETKjK5xszeNLA49wDjpc++ytK/Ja/S2wlW+XDaKSW5eYgCSblwaS1riT2ktAP7rb5Px4txFVKlq5NU4l3kRFxNxERAREQEREBSFCkKYQhERQkREQEREBbGNYxNCzD4KbdiWpl3LXyguZG1sMkr3ljS0vNo7AXHb7rHXW3iNFBVQwMklfE+JzZYZIjlkikDXNzNJBB9FzgQQQb9i7fh1U01TmcfTC9EzEYatXi2INfR0V6ZlTMKmR82V74RDAWAObFma7O7eM9HMQPS1Oi5FVt1VinjeRFAGTVtNWVG4kqIWSU0m7b/DY4PjjfZxzkkNtbW911pNnKYxwgVlQyaJ0j2VIfee8v8y5c0sLXWF25cosLAWCybs9TsijigrKinLDMTIx+Z0pmdnkdIJWuY9zna5stx3WGi9Pdo7j9cumrp8MWxquz4b5vPR7usIjB3b5mtd5tJOZGSNkZnYd3YaDtvddjarGJKSmY6MMdNJNTUsWe+7Ek0rYhI4A3yjMTYHW1rjtWvHhNGxuHsY9zG0Ts1O0G/wDYvhs8kEuGWQ8NbLaxqKmq4TDK8hpcx7XMJa9j2PD2SNcOwhzQf2UbtHcfppq6VbGds62jZWRSmB88L8PLJWRPLHRVUxiJMAcX52lj9GuN/R+CtmzFXNNAJZpGyFznZC2nkpbNHo2dFM5zwcwdqbXBGneeKzZekyPElTNNI+amnlmkcDK800gkij0aGhgI7GtHrO7zdWU4pFzjwKbtHcfppq6VbDtqqmpq6unY6CNp34w97mOeSaWVkFQZW5m5hnf6OUjTivlg+M4nUYfLWb6ka5r6jK3zd5blp5J4ng/xbkuMbCD3aixvcbGF7IYdTPpZYSWywF5M1hvajOxzHecPDbyXzZu7UA9y6WG0NNBSvpGSuMbjUEl3r/x5HyO1AA0Mhtpw7VO7R3H6aaulYrdsa+GDCnvkp81YHSFzKSWURs82bM1ghjkL3uuSC4G1iDYWK6FRthUU1ZRw1G7kgkgjfUTMjdEY5JpzFC/I9xLWE5WkG5BcCSBe2zX7O00sdAxtZPTmjbkgkiLQ+26EJzZmOBu0cB2r6twSlObfTyVRfTOo5DMQS+J0jnkuytb6XpWuLaAaX1Tdo7j9NNXTj4XtXiFYMNbA6mikqKGWtlMkT3szMkiYI2hr2loO97ST2LDEPKRMIcOmiijbvGmpxAPJIhp46iKnmLCCLkOkJBOlmONit0bHUrW0bY62pg82gdSMdG9rXPic5jnNe7IdSWN1blKTbCYU8Fr42yN82joomvGbcxx7yzonEZmvJlJLrk3AKbtHcfppq6fLHNu5qaqxCAsj3bICaOQgn/ShSvqBDKL6hzWOItb+WRe5C2Icfr6qaeOkFOwUzKXeidrjv5JoWzFjXMP8JoY4ekWvNz2WGv0rdlqGeGrgllfI2ojgjkJtmBgZkZKw5bB/fexF+62imt2apZH521U8GaOKGobC/IKhkQszeHLmBAuMzC02Nr9lm7R3H6aaumtT7UVUuKVNG2SKOOKaOMA0k0hezcMmfepa4RRu9JwGYcNDfWx496jP8X9CuMMAhbVS1UeIVUO9kjmliY5m5e5jGMsQ6MusWxgH0uPYuni9Yx7Whrr2dc+BWF+5RNuYiYXt0zqj6ctVLyi7I09bTmWaQwOga94lAzWZa7muYNXDTu14dpBuMNO55IaLkC6r+01BXVELoIsPm1e3M5z4QHMjc2QtA3l/Ty5dR3m9l59iiuaoqpdNyqnExLyzZzyaUs9RFG7EY5g6PzjdxMcHujuBYudpGbkXB9Lt04e109O2NjI2NDGMaGMaNA1oFgB+y8v2M2CxiknM81FI4tkE9hLFeQuD4pG3L7AlsmbXT+H8F6pSwTvz56aSHLzlhDhzDI52nxsV0fKt3JmP9hnaqpjwIiLznSIiICIiAiIgKQoUhTCEIsc44pnHFQjVDJFjnHFM44oaoZIsc44pnHFDVDJFjnHFM44oaoZIsc44pnHFDMMkWOccUzjihqhkixzjimccUMwyRY5xxTOOKGYZIsc44pnHFDMMkWOccUzjihmGSLHOOKZxxQzDJFjnHFM44oZhvYTJlkJ/uu/yF/6LT2m20lpKSepZC2R0TQ/KXFoIDhm1F7WaSf2WdLOGvBJ4jxaR/VcTamF81JNBFHvHTMdDq8MawOaQZHONzp3AAkm3dcjqtXqqYpiJ/wB+/TKummcy52yvllqK2sipjRxMa+IzueJHEtbkuBYjU5iB+6v4xUyMlBaBZh7PeQP6rybZXY+ow+qjndHHM0wMpX5JfTjF2kyBrmtDwMovre17AnQ+jRzgNeL9oA/9QP8ARdF6/Or/AJn6wzopjH3/AFgixzjimccV5rp1QyRY5xxTOOKGqGSLHOOKZxxQ1QyRY5xxTOOKGqGSkLDOOKyDxxUwZhroiKXIIiICLZoaB0zrDQD1jwXWOzjLeu6/HS3gt6LFdcZiETMQ4CL71lG6J2V3xB7iOK2afBHva14LbHUXJv8A/CpFuqZ0xH2nLnoup1dk5meJ+ydXZOZnifsr8e50jMOWi6nV2TmZ4n7J1dk5meJ+yce50Zhy0XU6uyczPE/ZOrsnMzxP2TYudGYctF1OrsnMzxP2Tq7JzM8T9k2LnRmHLRdTq9JzM8T9k6uyczPE/ZOPc6Mw5aLqdXZOZnifsnV6TmZ4n7Jx7nRmHLRdTq7JzM8T9k6uyczPE/ZNi50Zhy0XU6vSczPE/ZOrsnMzxP2Tj3OjMOWi6nV2TmZ4n7J1dk5meJ+ybFzozDloup1ek5meJ+ydXZOZnifsmxc6Mw5aLqdXpOZnifsnV2TmZ4n7Jx7nRmHLRdTq9JzM8T9lq1uGuiy5iDe4Fvcq1Wa6YzMGYaq+1LSOkNmC/E9w+JW/QYGXWdJ6I4fqPx4LvQxNYA1oAA7gt7PxZq+6vqETUp80DmHK4EFYK4VNKyQWcL8OI94Kr1fg7o7lvpt494+I/qovfGmj7j7girLQUhQpC5YWQiKCe3/jXh8UEoiKB2MN3nmtR5vk39pN1vL5N5k9DPbXLmte3vXA3e03NhP/AL32W/Q1zonXbqD6wPYV1jtI23qOv8Rbx/8AxepY+RRFERM4wpNM5YbQepFmtm1vb4C9vdeyr/lAcBgozFoG+os2c2ZbzyK+cjsba9/ddbdXVuldmd8AO4DgtqHGC1gjyNcBx177rKj5FEXZrn+JxOFVxEU7cMY7DzTGrFWx1KKF4kjNXYgNJce+nvnv2C/uWhHhkdQ7BoqWCOqaaCse5tVI6MiXfQb2SRzGvO+EpfcW7S7UK9txsi1oYxbUWFrHsupbjpBuImA693HUrp5drv0rplQK3DoYcQjp8Rmo5t3h9BHJJWyFhfaWcPdFc+k63H3XXYoXUJrqh9ZMW1ra9raMNe7e7i0e4ZExuroXNN32Bbq/MdNLNJjZcbuhjceJF1PTpuHbplwLA21A4Apy7Xfo0yrtLs5Sx4jjDmQMaYaWmlhI/s3zR1gke3gXAC/FVagfSjAasxvovOTh8JduJM0+W0ecztvdrs5be3YSV6Z0+7U7tmuh944HisBjNr2hjF9Dp2jgnLtd+jTLlbFSQdIVjMPeH0Qp6dzt28vhbVGSXM2M3LQTHkLg3iCdSteXBG1OO1znwwSshiw57jLmzR/zzmitpe7Be/KFYGbQOaLCNgHAaKesDtTu2a9vv+Kcu136NMqLs7irzU1dQ+OVjcSgrJGPfYRv3GY0+61J1pSSbgep3rkULH5cMpM8hZQVOHTZnH+b59UU74vSHaGsfUNt7hwXp/Tx0G6ZYdmnZpbThonTp/7pnd3cOzwTl2u/RplT4cRjhfRyzStijbjmL5nyODWtGWtaLuOg1IH7reqsObUYvTCGdj6OqAxOZrfSEk1GWRsc14Nsri+Ekd+4HE3sLsbJ0MUZ1J1Hee/4qW48Ra0TBbQWHYOATl2u/Rplp+UN0f8A0c2pcG0bqkitLnZYy3zeUxtldoMhlDL30JsCq/WPw49GRulDsKvXtvK8indUMezdx532Do2jfZNS30Ra9grc/aBzgQY2EHtB1B/ZYuxwluUxMLeyxGmnuTl2u/Rpl57BDPI/BzSyvvE7G5qDM4kTwRTxCGFzn3JY+Iloce5wIX2FLBV4Q2qfD6RxR+7ziz446jF27yI8LtNiFfen3aHds00Hu+HBR08bW3TLXva2l73v8bpy7Xfo0yoW3eEtiqaxsNLEYoMMpsrszmvo2mepb51CxoOYsHpWu02ZpfsX12teGjGyZQ8ea4CDI42a8GpkGdx7g6+vxV5OPu1O7ZqLH3jh8Fj04dRuo9bA6dw7B+ycu136NMqDTVEbYcR3bojBFXYPUXpXmSjijE8RkLHnscMjnPA0ALTxVheKbEH45ICyqgbFTbt7Tnj30UEzjlcNCWiRvZxXfbjzgLCNgHAdngoZjpAyiJgHACw8E5drv0aZVTB6BkMGyxhYGulvO/8AvzOwiW8juJJstDZeaAyYM+nkzYhJJIMXGYmYt3Mpm85Z+kNlDA3MBbQN7Ve+nnafw2aer7tLacNFDcdIJcImAntNtT8T3py7Xfo0y852OdNC3ZuCRz5YpZvPKeR2u7JpKhs1MT7nPDm31s9w/SvT9peyL4u/otcY87Qbpmnq6dnw4LWr8SdNluALX7Pf/wAlje+RRXRNMJiJiXQwGlY9jy5jXHNbUX/SF5jj/lsjpsSlpG4fG+GKYwSv/tCWuyvc1traG9hrew1F16ns3/Lf/j/3WrzbauCiOPxjzSB8pdSsc9znhxmlhqnNcWh2Q2cym1LD6+tyW23sUxNuMwrP9emU81HI90UboHyNvnY0tL227btGoWhj8DWOjytDbh17C3eF435NdhqiHGwRUwyy0jya1oc++WRrmHK4t/iH0tezVezbRkl7NOxpNv1EX1cB320uO3W6j5NEbc4hNP8AXJUhYgrILyIaMSpPHu7B7uIPv9/erP0FDyn5ioOAw6+iRfQ6ldkfEr8K6oVlFZ+goeU/MU6Ch5T8xU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fDZv+W//H/utXl21OzUb9q6I3cGSbiomId6ImjZMWMPLm83isO++i9hpaNsQIYLAm51vra39F9rL0bVM0URTKkvJfJ5s06DaPHZN9mDNbWsH+dOFRrr+i1j7z3dive0oJfCG+tZxbY2III9K/cB3ld/KOC1KvC2Skl9yCACL2BA1txtfu7Eu0a6cEThUyQSSOywuQLBzv1Pa39LSewfdZBWboKHlPzFOg4eU/MVwT8W5M5+l9UNLfO5j4pvncx8Vgi9dwM987mPim+dzHxWCIM987mPim+dzHxWCIM987mPim+dzHxWCIZZ753MfFN87mPisEQyz3zuY+Kb53MfFYIgz3zuY+Kb53MfFYIhlnvncx8U3zuY+KwRBnvncx8U3zuY+KwRDLPfO5j4pvncx8VgiGWe+dzHxTfO5j4rBEGe+dzHxTfO5j4rBEGe+dzHxTfO5j4rBEMs987mPim+dzHxWCIZZ753MfFN87mPisEQyz3zuY+Kb53MfFYIgz3zuY+Kb53MfFYIoGe+dzHxTfO5j4rBEGe+dzHxTfO5j4rBSpEIiIgREQEREBbMeHucAQRrqtZdqk9RnwCiWlFMT/Wh0Y/iPFOjH8R4qm1G3mJy4jX0NFRQTimLMzpJDGSHtBB107b9i28X2xxGhwusrqyjhjlifCIo2SF7HsfJGwuLhqCM58FGWm3Cz9GP4jxTox/EeKp+1/lNlocJw7EWwMe+pEBexxIa3eQGU2I10ItquhjPlFazBDjFMxsvowkMeexz5mRPjcR3tLj4Jk24WDox/EeKdGP4jxXxqdohFhhxCRo9GlFU5o7Cd1nyC/E6fuq35L/KPLirqmOogbTyRNglaG3s6OVuZrvS17Mp+DwmTbhaujH8R4p0Y/iPFUvFfK35rjnRc0TGwF0TN9mOZrpYmuaXDstndY8Ab9y72N7YSU+K4bh7Y2uZVNmc95JzM3bXO0HZrbvTJtw63Rj+I8U6MfxHiqtjflAqn4hJhuF0jKmWFodUyyuLIoyQCGadp1Hf2300JG7sdtpU1QrIquhdR1FN6w1dE/0SfQf2X01AJ0IIJvoybcO50Y/iPFOjH8R4rl+Tfa1+KULauSNsTjJIzKwkizSBfVVjA/K++oxjzAwNbTumqaaGYE5nPhbfjbXTs52pk24Xvox/EeKdGP4jxXC2424kw+rwimZE2QVs5ge5xILBvIGZm27T/FPbwCuSZNuHK6MfxHinRj+I8V1V5vsh5W/O8UqsNnibC5j5o6d7STvDE9wLSD2OLRcW4H3Jk24XPox/EeKdGP4jxXGwnbOSbGq/DDG0Mp4o5WyAnO4vZC6xHZ/aHwCr2E+UDF619WKTD6aRkE8lO5zpiwktJsbH3WTJtwvXRj+I8U6MfxHiq1ju2VfQYVPXVVLCydkrGNia8vYWOexocXDW/pO8Aten2i2gkYyRuGUha9rXt/0jucLjv96ZNuFt6MfxHinRj+I8VVNp9u66HFGYZRUkNQ91OKi8jyzveHC/Z+n/ADWWznlJmdXNw3EqE0FTI0vgIeJI5bAkgOGgNmm2pGhGhsCybcLT0Y/iPFa0jMpIPdou8uJVeu/4lIlSumKY+nyREVmQiIgKVClEoRERAiIgIiIC7VJ6jPgFxV2qT1GfAKJa2/68docAqKvaDHRT18lAWmnLjG0OLwWCwNyLWt/mu/5UsPkp9mqmGWodVPbuM0zxZz71kZuQOywIH7K4YbsrBT1dVWxh29qcm+u67TlFhYdy+20ez8NfTSUlQHGKTJnDTlPova8a92rQqt3lm1//AFLsp/42F/8A11w/KbTvwlmJUABNHiG7qqTlhnZURvlhHuLR/se9ew1+w1LPT0VK8P3dI6F9PZ1iDCzIzMf1aLY2p2TpsTgFPVML2BwkaQcrmuFxcO7tCR+6DzjyrYsWYDhtIy7pKttJEGt1e5jI2POVo1cc27Fv7wXOwbaGOLaDD5WUdTQwzUzcMIqYtzdzABGWakO9WFtu7ReozbE0z5qCdwe51EwMpgXei0ZQ3MR+o2A1/uhfbaPZSCv83M4deCUTwuY7KWvHYb9/d4IPN8Q2bjxHH8eo5NBJRU+V3JI1tOWSfs62nfqO9cTZ/H5p8bwOlq2kVVF53SVBPY/LE/JKCdTdo7e+1+9eyUuykEddPiLQ7fzMbFIS67crQwCze7+W3/NfCp2HpJMQixMsIqYxlDmus13ouZdzf1HK4i/uHBBSPJaNzje0kEpDZXztmjaT6TozLM/MB3jLLH8wV+dtHTTPrKWKdr5oWO30Y7WXb4H1h2d+natDafyc0WIysnmY9kzRlEsTzG8t5SR2/utjZnYWjw6KWKliybz+a8kukfoQLuPcLmwGmp01KDz/AMm2OeY7LVFVcAxmqLL9hkJDYx+73N8VQTim4wnDHNoKps1NVtxB1S+HLBJnfcWlvf0rQgOI1yj3L3IeTOiGHnDAJRTl+9Lc/pF1w6xdbszAG3uXbxPAYailfRSN/gujERaNLNAFrHutYW+CDzTyrVLZcQ2TlYbtfVCRp4tdNREHwK9cVQxbyXUNVBRU8wlcyka6OntIQ4Ndk0JHbYRtt8FGzvksoaCoZVQCXeND2jPIXizhYixQXBeCYNss+tix6Sn9GrpcTlqaN4tmzsc8mIE8wHZ2XDbr3u642z+ysFC6qdAHA1EpnmzOzXeSSSOA17EHl/ko2g8/x7EavLkMlJBnbyyMbTxvb8M7HWWv5Ptl6qrkxd9Pic1C1tfO1zI2hwebk5zcjWxt+y9RwjYekpKyoroGFks4Il19A3cHEhncS5t/3K4FT5EsMkkkkcJ80j3SPtKQC5xJJsPeUGv5Y6Z0ez0kb5DM5gpGPkdo6RzZYwZCO4ki/wC63Njdj6yLzOokxeeeIRtcadzAGEOisG3BvZpIP+qFuQ+S6hZRTYeGybiWRs8gMhLi9uS1ndoH8Nq5R8hOF2tlnt2fzig1az/thT/+Xn/alWr5RJ21G0Gz9PA4OmhldNOG6lkeeN9ncLsifp7xxCtO0nktocQmbPUCUvbG2FpbIWeg3Nbs7/SK29lfJ7QYYXOpYMr3DK6RxL5Muhyhx7BoNBbsQWRcSq9d/wASu2uJV+u/4lTDK5/HyREVmAiIgKVClEoRERAiIgIiICXREE5jxTMeKhEE5jxTMeKhEE5jxTMeKhEE5jxTMeKhEE5jxTMeKhEE5jxTMeKhEE5jxTMeKhEE5jxTMeKhEE5jxTMeKhEE5jxTMeKhEE5jxTMeKhEE5jxUIiJEREQIiIClQpRLi9c8P9oUv12fknXPD/aFL9dn5KUVcttqEdc8P9oUv12fknXPD/aFL9dn5KUTJtQjrnh/tCl+uz8k654f7Qpfrs/JSiZNqEdc8P8AaFL9dn5J1zw/2hS/XZ+SlEybUI654f7Qpfrs/JOueH+0KX67PyUomTahHXPD/aFL9dn5J1zw/wBoUv12fkpRMm1COueH+0KX67PyTrnh/tCl+uz8lKJk2oR1zw/2hS/XZ+Sdc8P9oUv12fkpRMm1COueH+0KX67PyTrnh/tCl+uz8lKJk2oR1zw/2hS/XZ+Sdc8P9oUv12fkpRMm1COueH+0KX67PyTrnh/tCl+uz8lKJk2oR1zw/wBoUv12fknXPD/aFL9dn5KUTJtQjrnh/tCl+uz8k654f7Qpfrs/JSiZNqEdc8P9oUv12fknXPD/AGhS/XZ+SlEybUI654f7Qpfrs/JOueH+0KX67PyUomTahHXPD/aFL9dn5J1zw/2hS/XZ+SlEybUI654f7Qpfrs/JOueH+0KX67PyUomTahHXPD/aFL9dn5J1zw/2hS/XZ+SlEybUI654f7Qpfrs/JSNs8P8AaFL9dn3UomTbh//Z">
            <a:extLst>
              <a:ext uri="{FF2B5EF4-FFF2-40B4-BE49-F238E27FC236}">
                <a16:creationId xmlns:a16="http://schemas.microsoft.com/office/drawing/2014/main" id="{72052F2A-C47C-394E-A0DA-8DCD7363C368}"/>
              </a:ext>
            </a:extLst>
          </p:cNvPr>
          <p:cNvSpPr>
            <a:spLocks noChangeAspect="1" noChangeArrowheads="1"/>
          </p:cNvSpPr>
          <p:nvPr/>
        </p:nvSpPr>
        <p:spPr bwMode="auto">
          <a:xfrm>
            <a:off x="0" y="-100012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erdana" panose="020B0604030504040204" pitchFamily="34" charset="0"/>
            </a:endParaRPr>
          </a:p>
        </p:txBody>
      </p:sp>
      <p:pic>
        <p:nvPicPr>
          <p:cNvPr id="1030" name="Picture 6" descr="Financial Aid Diagram">
            <a:extLst>
              <a:ext uri="{FF2B5EF4-FFF2-40B4-BE49-F238E27FC236}">
                <a16:creationId xmlns:a16="http://schemas.microsoft.com/office/drawing/2014/main" id="{7D2A2B0B-63FE-4A5A-3A66-E9B107400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82" y="2520950"/>
            <a:ext cx="7928218" cy="232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C99F-86FA-E480-9872-8B2C7149C96A}"/>
              </a:ext>
            </a:extLst>
          </p:cNvPr>
          <p:cNvSpPr>
            <a:spLocks noGrp="1"/>
          </p:cNvSpPr>
          <p:nvPr>
            <p:ph type="title"/>
          </p:nvPr>
        </p:nvSpPr>
        <p:spPr/>
        <p:txBody>
          <a:bodyPr/>
          <a:lstStyle/>
          <a:p>
            <a:r>
              <a:rPr lang="en-US" altLang="en-US" sz="5400" dirty="0">
                <a:solidFill>
                  <a:srgbClr val="C00000"/>
                </a:solidFill>
                <a:latin typeface="Calibri" panose="020F0502020204030204" pitchFamily="34" charset="0"/>
                <a:cs typeface="Calibri" panose="020F0502020204030204" pitchFamily="34" charset="0"/>
              </a:rPr>
              <a:t>Financial Need Example</a:t>
            </a:r>
            <a:endParaRPr lang="en-US" sz="5400" dirty="0"/>
          </a:p>
        </p:txBody>
      </p:sp>
      <p:graphicFrame>
        <p:nvGraphicFramePr>
          <p:cNvPr id="4" name="Table 4">
            <a:extLst>
              <a:ext uri="{FF2B5EF4-FFF2-40B4-BE49-F238E27FC236}">
                <a16:creationId xmlns:a16="http://schemas.microsoft.com/office/drawing/2014/main" id="{17A8DCA0-8C5A-1157-39D3-D336FADE693B}"/>
              </a:ext>
            </a:extLst>
          </p:cNvPr>
          <p:cNvGraphicFramePr>
            <a:graphicFrameLocks noGrp="1"/>
          </p:cNvGraphicFramePr>
          <p:nvPr>
            <p:ph idx="1"/>
            <p:extLst>
              <p:ext uri="{D42A27DB-BD31-4B8C-83A1-F6EECF244321}">
                <p14:modId xmlns:p14="http://schemas.microsoft.com/office/powerpoint/2010/main" val="1891711805"/>
              </p:ext>
            </p:extLst>
          </p:nvPr>
        </p:nvGraphicFramePr>
        <p:xfrm>
          <a:off x="609600" y="1600200"/>
          <a:ext cx="8077200" cy="4023360"/>
        </p:xfrm>
        <a:graphic>
          <a:graphicData uri="http://schemas.openxmlformats.org/drawingml/2006/table">
            <a:tbl>
              <a:tblPr firstRow="1" bandRow="1">
                <a:tableStyleId>{073A0DAA-6AF3-43AB-8588-CEC1D06C72B9}</a:tableStyleId>
              </a:tblPr>
              <a:tblGrid>
                <a:gridCol w="1905000">
                  <a:extLst>
                    <a:ext uri="{9D8B030D-6E8A-4147-A177-3AD203B41FA5}">
                      <a16:colId xmlns:a16="http://schemas.microsoft.com/office/drawing/2014/main" val="2605047905"/>
                    </a:ext>
                  </a:extLst>
                </a:gridCol>
                <a:gridCol w="2057400">
                  <a:extLst>
                    <a:ext uri="{9D8B030D-6E8A-4147-A177-3AD203B41FA5}">
                      <a16:colId xmlns:a16="http://schemas.microsoft.com/office/drawing/2014/main" val="3642974551"/>
                    </a:ext>
                  </a:extLst>
                </a:gridCol>
                <a:gridCol w="2057400">
                  <a:extLst>
                    <a:ext uri="{9D8B030D-6E8A-4147-A177-3AD203B41FA5}">
                      <a16:colId xmlns:a16="http://schemas.microsoft.com/office/drawing/2014/main" val="866540763"/>
                    </a:ext>
                  </a:extLst>
                </a:gridCol>
                <a:gridCol w="2057400">
                  <a:extLst>
                    <a:ext uri="{9D8B030D-6E8A-4147-A177-3AD203B41FA5}">
                      <a16:colId xmlns:a16="http://schemas.microsoft.com/office/drawing/2014/main" val="162250770"/>
                    </a:ext>
                  </a:extLst>
                </a:gridCol>
              </a:tblGrid>
              <a:tr h="777240">
                <a:tc>
                  <a:txBody>
                    <a:bodyPr/>
                    <a:lstStyle/>
                    <a:p>
                      <a:endParaRPr lang="en-US" dirty="0"/>
                    </a:p>
                    <a:p>
                      <a:r>
                        <a:rPr lang="en-US" dirty="0"/>
                        <a:t>College</a:t>
                      </a:r>
                    </a:p>
                  </a:txBody>
                  <a:tcPr/>
                </a:tc>
                <a:tc>
                  <a:txBody>
                    <a:bodyPr/>
                    <a:lstStyle/>
                    <a:p>
                      <a:r>
                        <a:rPr lang="en-US" dirty="0"/>
                        <a:t>Onondaga Community College</a:t>
                      </a:r>
                    </a:p>
                  </a:txBody>
                  <a:tcPr/>
                </a:tc>
                <a:tc>
                  <a:txBody>
                    <a:bodyPr/>
                    <a:lstStyle/>
                    <a:p>
                      <a:endParaRPr lang="en-US" dirty="0"/>
                    </a:p>
                    <a:p>
                      <a:r>
                        <a:rPr lang="en-US" dirty="0"/>
                        <a:t>SUNY Cortland</a:t>
                      </a:r>
                    </a:p>
                  </a:txBody>
                  <a:tcPr/>
                </a:tc>
                <a:tc>
                  <a:txBody>
                    <a:bodyPr/>
                    <a:lstStyle/>
                    <a:p>
                      <a:endParaRPr lang="en-US" dirty="0"/>
                    </a:p>
                    <a:p>
                      <a:r>
                        <a:rPr lang="en-US" dirty="0"/>
                        <a:t>Syracuse University</a:t>
                      </a:r>
                    </a:p>
                  </a:txBody>
                  <a:tcPr/>
                </a:tc>
                <a:extLst>
                  <a:ext uri="{0D108BD9-81ED-4DB2-BD59-A6C34878D82A}">
                    <a16:rowId xmlns:a16="http://schemas.microsoft.com/office/drawing/2014/main" val="778031735"/>
                  </a:ext>
                </a:extLst>
              </a:tr>
              <a:tr h="777240">
                <a:tc>
                  <a:txBody>
                    <a:bodyPr/>
                    <a:lstStyle/>
                    <a:p>
                      <a:endParaRPr lang="en-US" dirty="0"/>
                    </a:p>
                    <a:p>
                      <a:r>
                        <a:rPr lang="en-US" dirty="0"/>
                        <a:t>Tuition &amp; Fees only</a:t>
                      </a:r>
                    </a:p>
                  </a:txBody>
                  <a:tcPr/>
                </a:tc>
                <a:tc>
                  <a:txBody>
                    <a:bodyPr/>
                    <a:lstStyle/>
                    <a:p>
                      <a:endParaRPr lang="en-US" b="1" dirty="0"/>
                    </a:p>
                    <a:p>
                      <a:r>
                        <a:rPr lang="en-US" b="1" dirty="0"/>
                        <a:t>$7,170</a:t>
                      </a:r>
                    </a:p>
                  </a:txBody>
                  <a:tcPr/>
                </a:tc>
                <a:tc>
                  <a:txBody>
                    <a:bodyPr/>
                    <a:lstStyle/>
                    <a:p>
                      <a:endParaRPr lang="en-US" b="1" dirty="0"/>
                    </a:p>
                    <a:p>
                      <a:r>
                        <a:rPr lang="en-US" b="1" dirty="0"/>
                        <a:t>$8,950</a:t>
                      </a:r>
                    </a:p>
                  </a:txBody>
                  <a:tcPr/>
                </a:tc>
                <a:tc>
                  <a:txBody>
                    <a:bodyPr/>
                    <a:lstStyle/>
                    <a:p>
                      <a:endParaRPr lang="en-US" b="1" dirty="0"/>
                    </a:p>
                    <a:p>
                      <a:r>
                        <a:rPr lang="en-US" b="1" dirty="0"/>
                        <a:t>$61,310</a:t>
                      </a:r>
                    </a:p>
                  </a:txBody>
                  <a:tcPr/>
                </a:tc>
                <a:extLst>
                  <a:ext uri="{0D108BD9-81ED-4DB2-BD59-A6C34878D82A}">
                    <a16:rowId xmlns:a16="http://schemas.microsoft.com/office/drawing/2014/main" val="3279418870"/>
                  </a:ext>
                </a:extLst>
              </a:tr>
              <a:tr h="777240">
                <a:tc>
                  <a:txBody>
                    <a:bodyPr/>
                    <a:lstStyle/>
                    <a:p>
                      <a:endParaRPr lang="en-US" dirty="0">
                        <a:solidFill>
                          <a:srgbClr val="C00000"/>
                        </a:solidFill>
                      </a:endParaRPr>
                    </a:p>
                    <a:p>
                      <a:r>
                        <a:rPr lang="en-US" dirty="0">
                          <a:solidFill>
                            <a:srgbClr val="C00000"/>
                          </a:solidFill>
                        </a:rPr>
                        <a:t>COA (23-24 rates)</a:t>
                      </a:r>
                    </a:p>
                  </a:txBody>
                  <a:tcPr/>
                </a:tc>
                <a:tc>
                  <a:txBody>
                    <a:bodyPr/>
                    <a:lstStyle/>
                    <a:p>
                      <a:endParaRPr lang="en-US" b="1" dirty="0">
                        <a:solidFill>
                          <a:srgbClr val="C00000"/>
                        </a:solidFill>
                      </a:endParaRPr>
                    </a:p>
                    <a:p>
                      <a:r>
                        <a:rPr lang="en-US" b="1" dirty="0">
                          <a:solidFill>
                            <a:srgbClr val="C00000"/>
                          </a:solidFill>
                        </a:rPr>
                        <a:t>$23,637</a:t>
                      </a:r>
                    </a:p>
                  </a:txBody>
                  <a:tcPr/>
                </a:tc>
                <a:tc>
                  <a:txBody>
                    <a:bodyPr/>
                    <a:lstStyle/>
                    <a:p>
                      <a:endParaRPr lang="en-US" b="1" dirty="0">
                        <a:solidFill>
                          <a:srgbClr val="C00000"/>
                        </a:solidFill>
                      </a:endParaRPr>
                    </a:p>
                    <a:p>
                      <a:r>
                        <a:rPr lang="en-US" b="1" dirty="0">
                          <a:solidFill>
                            <a:srgbClr val="C00000"/>
                          </a:solidFill>
                        </a:rPr>
                        <a:t>$28,600</a:t>
                      </a:r>
                    </a:p>
                  </a:txBody>
                  <a:tcPr/>
                </a:tc>
                <a:tc>
                  <a:txBody>
                    <a:bodyPr/>
                    <a:lstStyle/>
                    <a:p>
                      <a:endParaRPr lang="en-US" b="1" dirty="0">
                        <a:solidFill>
                          <a:srgbClr val="C00000"/>
                        </a:solidFill>
                      </a:endParaRPr>
                    </a:p>
                    <a:p>
                      <a:r>
                        <a:rPr lang="en-US" b="1" dirty="0">
                          <a:solidFill>
                            <a:srgbClr val="C00000"/>
                          </a:solidFill>
                        </a:rPr>
                        <a:t>$85,214</a:t>
                      </a:r>
                    </a:p>
                  </a:txBody>
                  <a:tcPr/>
                </a:tc>
                <a:extLst>
                  <a:ext uri="{0D108BD9-81ED-4DB2-BD59-A6C34878D82A}">
                    <a16:rowId xmlns:a16="http://schemas.microsoft.com/office/drawing/2014/main" val="943999620"/>
                  </a:ext>
                </a:extLst>
              </a:tr>
              <a:tr h="777240">
                <a:tc>
                  <a:txBody>
                    <a:bodyPr/>
                    <a:lstStyle/>
                    <a:p>
                      <a:endParaRPr lang="en-US" dirty="0"/>
                    </a:p>
                    <a:p>
                      <a:r>
                        <a:rPr lang="en-US" dirty="0"/>
                        <a:t>FAFSA SAI</a:t>
                      </a:r>
                    </a:p>
                  </a:txBody>
                  <a:tcPr/>
                </a:tc>
                <a:tc>
                  <a:txBody>
                    <a:bodyPr/>
                    <a:lstStyle/>
                    <a:p>
                      <a:endParaRPr lang="en-US" b="1" dirty="0"/>
                    </a:p>
                    <a:p>
                      <a:r>
                        <a:rPr lang="en-US" b="1" dirty="0"/>
                        <a:t>$5,000</a:t>
                      </a:r>
                    </a:p>
                  </a:txBody>
                  <a:tcPr/>
                </a:tc>
                <a:tc>
                  <a:txBody>
                    <a:bodyPr/>
                    <a:lstStyle/>
                    <a:p>
                      <a:endParaRPr lang="en-US" b="1" dirty="0"/>
                    </a:p>
                    <a:p>
                      <a:r>
                        <a:rPr lang="en-US" b="1" dirty="0"/>
                        <a:t>$5,000</a:t>
                      </a:r>
                    </a:p>
                  </a:txBody>
                  <a:tcPr/>
                </a:tc>
                <a:tc>
                  <a:txBody>
                    <a:bodyPr/>
                    <a:lstStyle/>
                    <a:p>
                      <a:endParaRPr lang="en-US" b="1" dirty="0"/>
                    </a:p>
                    <a:p>
                      <a:r>
                        <a:rPr lang="en-US" b="1" dirty="0"/>
                        <a:t>$5,000</a:t>
                      </a:r>
                    </a:p>
                  </a:txBody>
                  <a:tcPr/>
                </a:tc>
                <a:extLst>
                  <a:ext uri="{0D108BD9-81ED-4DB2-BD59-A6C34878D82A}">
                    <a16:rowId xmlns:a16="http://schemas.microsoft.com/office/drawing/2014/main" val="4132752362"/>
                  </a:ext>
                </a:extLst>
              </a:tr>
              <a:tr h="777240">
                <a:tc>
                  <a:txBody>
                    <a:bodyPr/>
                    <a:lstStyle/>
                    <a:p>
                      <a:endParaRPr lang="en-US" dirty="0"/>
                    </a:p>
                    <a:p>
                      <a:r>
                        <a:rPr lang="en-US" dirty="0"/>
                        <a:t>Need</a:t>
                      </a:r>
                    </a:p>
                  </a:txBody>
                  <a:tcPr/>
                </a:tc>
                <a:tc>
                  <a:txBody>
                    <a:bodyPr/>
                    <a:lstStyle/>
                    <a:p>
                      <a:endParaRPr lang="en-US" b="1" dirty="0"/>
                    </a:p>
                    <a:p>
                      <a:r>
                        <a:rPr lang="en-US" b="1" dirty="0"/>
                        <a:t>$18,637</a:t>
                      </a:r>
                    </a:p>
                  </a:txBody>
                  <a:tcPr/>
                </a:tc>
                <a:tc>
                  <a:txBody>
                    <a:bodyPr/>
                    <a:lstStyle/>
                    <a:p>
                      <a:endParaRPr lang="en-US" b="1" dirty="0"/>
                    </a:p>
                    <a:p>
                      <a:r>
                        <a:rPr lang="en-US" b="1" dirty="0"/>
                        <a:t>$23,600</a:t>
                      </a:r>
                    </a:p>
                  </a:txBody>
                  <a:tcPr/>
                </a:tc>
                <a:tc>
                  <a:txBody>
                    <a:bodyPr/>
                    <a:lstStyle/>
                    <a:p>
                      <a:endParaRPr lang="en-US" b="1" dirty="0"/>
                    </a:p>
                    <a:p>
                      <a:r>
                        <a:rPr lang="en-US" b="1" dirty="0"/>
                        <a:t>$80,214</a:t>
                      </a:r>
                    </a:p>
                  </a:txBody>
                  <a:tcPr/>
                </a:tc>
                <a:extLst>
                  <a:ext uri="{0D108BD9-81ED-4DB2-BD59-A6C34878D82A}">
                    <a16:rowId xmlns:a16="http://schemas.microsoft.com/office/drawing/2014/main" val="2201913204"/>
                  </a:ext>
                </a:extLst>
              </a:tr>
            </a:tbl>
          </a:graphicData>
        </a:graphic>
      </p:graphicFrame>
    </p:spTree>
    <p:extLst>
      <p:ext uri="{BB962C8B-B14F-4D97-AF65-F5344CB8AC3E}">
        <p14:creationId xmlns:p14="http://schemas.microsoft.com/office/powerpoint/2010/main" val="97414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broken bank"/>
          <p:cNvPicPr>
            <a:picLocks noChangeAspect="1" noChangeArrowheads="1"/>
          </p:cNvPicPr>
          <p:nvPr/>
        </p:nvPicPr>
        <p:blipFill rotWithShape="1">
          <a:blip r:embed="rId2">
            <a:extLst>
              <a:ext uri="{28A0092B-C50C-407E-A947-70E740481C1C}">
                <a14:useLocalDpi xmlns:a14="http://schemas.microsoft.com/office/drawing/2010/main" val="0"/>
              </a:ext>
            </a:extLst>
          </a:blip>
          <a:srcRect t="7631"/>
          <a:stretch/>
        </p:blipFill>
        <p:spPr>
          <a:xfrm>
            <a:off x="1524000" y="0"/>
            <a:ext cx="5792057" cy="3547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p:cNvSpPr txBox="1"/>
          <p:nvPr/>
        </p:nvSpPr>
        <p:spPr>
          <a:xfrm>
            <a:off x="354893" y="2971800"/>
            <a:ext cx="7878054" cy="1384995"/>
          </a:xfrm>
          <a:prstGeom prst="rect">
            <a:avLst/>
          </a:prstGeom>
          <a:noFill/>
        </p:spPr>
        <p:txBody>
          <a:bodyPr wrap="none" numCol="1" rtlCol="0">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a:r>
              <a:rPr lang="en-US" sz="3600" dirty="0">
                <a:solidFill>
                  <a:srgbClr val="C00000"/>
                </a:solidFill>
                <a:latin typeface="Calibri" panose="020F0502020204030204" pitchFamily="34" charset="0"/>
                <a:cs typeface="Calibri" panose="020F0502020204030204" pitchFamily="34" charset="0"/>
              </a:rPr>
              <a:t>Financial Aid </a:t>
            </a:r>
            <a:r>
              <a:rPr lang="en-US" dirty="0">
                <a:latin typeface="Calibri" panose="020F0502020204030204" pitchFamily="34" charset="0"/>
                <a:cs typeface="Calibri" panose="020F0502020204030204" pitchFamily="34" charset="0"/>
              </a:rPr>
              <a:t>is a catch-all term referring to any </a:t>
            </a:r>
          </a:p>
          <a:p>
            <a:pPr algn="ctr"/>
            <a:r>
              <a:rPr lang="en-US" dirty="0">
                <a:latin typeface="Calibri" panose="020F0502020204030204" pitchFamily="34" charset="0"/>
                <a:cs typeface="Calibri" panose="020F0502020204030204" pitchFamily="34" charset="0"/>
              </a:rPr>
              <a:t>program that offers money to assist with the costs associated </a:t>
            </a:r>
          </a:p>
          <a:p>
            <a:pPr algn="ctr"/>
            <a:r>
              <a:rPr lang="en-US" dirty="0">
                <a:latin typeface="Calibri" panose="020F0502020204030204" pitchFamily="34" charset="0"/>
                <a:cs typeface="Calibri" panose="020F0502020204030204" pitchFamily="34" charset="0"/>
              </a:rPr>
              <a:t>with being a college student.</a:t>
            </a:r>
          </a:p>
        </p:txBody>
      </p:sp>
      <p:pic>
        <p:nvPicPr>
          <p:cNvPr id="6"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a:xfrm>
            <a:off x="5486400" y="4495798"/>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a:xfrm>
            <a:off x="2942518" y="4495836"/>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a:xfrm>
            <a:off x="456708" y="4495800"/>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38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D8CFC55-324B-5C46-9049-FFBD1308B156}"/>
              </a:ext>
            </a:extLst>
          </p:cNvPr>
          <p:cNvSpPr>
            <a:spLocks noGrp="1" noChangeArrowheads="1"/>
          </p:cNvSpPr>
          <p:nvPr>
            <p:ph type="title"/>
          </p:nvPr>
        </p:nvSpPr>
        <p:spPr>
          <a:xfrm>
            <a:off x="533400" y="3048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Financial Aid Notification</a:t>
            </a:r>
          </a:p>
        </p:txBody>
      </p:sp>
      <p:sp>
        <p:nvSpPr>
          <p:cNvPr id="8195" name="Rectangle 3">
            <a:extLst>
              <a:ext uri="{FF2B5EF4-FFF2-40B4-BE49-F238E27FC236}">
                <a16:creationId xmlns:a16="http://schemas.microsoft.com/office/drawing/2014/main" id="{0AD26A7E-B075-5846-A92C-0FD41C9D23CA}"/>
              </a:ext>
            </a:extLst>
          </p:cNvPr>
          <p:cNvSpPr>
            <a:spLocks noGrp="1" noChangeArrowheads="1"/>
          </p:cNvSpPr>
          <p:nvPr>
            <p:ph idx="1"/>
          </p:nvPr>
        </p:nvSpPr>
        <p:spPr>
          <a:ln>
            <a:solidFill>
              <a:schemeClr val="accent2"/>
            </a:solidFill>
            <a:miter lim="800000"/>
            <a:headEnd/>
            <a:tailEnd/>
          </a:ln>
        </p:spPr>
        <p:txBody>
          <a:bodyPr rtlCol="0">
            <a:normAutofit fontScale="92500"/>
          </a:bodyPr>
          <a:lstStyle/>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Identify award components (grants/scholarships vs loans)</a:t>
            </a:r>
          </a:p>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Identify billable and non-billable costs</a:t>
            </a:r>
          </a:p>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Evaluate the total cost of each school vs. total amount of aid received. </a:t>
            </a:r>
          </a:p>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ASK questions – for example - if offered a scholarship, is it renewable? Any conditions to continue receiving?</a:t>
            </a:r>
          </a:p>
          <a:p>
            <a:pPr marL="0" indent="0" eaLnBrk="1" fontAlgn="auto" hangingPunct="1">
              <a:spcAft>
                <a:spcPts val="0"/>
              </a:spcAft>
              <a:buNone/>
              <a:defRPr/>
            </a:pPr>
            <a:endParaRPr lang="en-US" altLang="en-US" sz="2400" dirty="0">
              <a:latin typeface="Palatino Linotype" panose="02040502050505030304" pitchFamily="18" charset="0"/>
            </a:endParaRPr>
          </a:p>
          <a:p>
            <a:pPr marL="0" indent="0" eaLnBrk="1" fontAlgn="auto" hangingPunct="1">
              <a:spcAft>
                <a:spcPts val="0"/>
              </a:spcAft>
              <a:buFont typeface="Arial" panose="020B0604020202020204" pitchFamily="34" charset="0"/>
              <a:buNone/>
              <a:defRPr/>
            </a:pPr>
            <a:endParaRPr lang="en-US" altLang="en-US" sz="3600" dirty="0">
              <a:latin typeface="Poor Richard" pitchFamily="18" charset="0"/>
            </a:endParaRPr>
          </a:p>
        </p:txBody>
      </p:sp>
    </p:spTree>
    <p:extLst>
      <p:ext uri="{BB962C8B-B14F-4D97-AF65-F5344CB8AC3E}">
        <p14:creationId xmlns:p14="http://schemas.microsoft.com/office/powerpoint/2010/main" val="908645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93C6CE9-5E7E-474B-925B-F943319D3094}"/>
              </a:ext>
            </a:extLst>
          </p:cNvPr>
          <p:cNvSpPr>
            <a:spLocks noGrp="1" noChangeArrowheads="1"/>
          </p:cNvSpPr>
          <p:nvPr>
            <p:ph type="title"/>
          </p:nvPr>
        </p:nvSpPr>
        <p:spPr>
          <a:xfrm>
            <a:off x="533400" y="3048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Next Steps</a:t>
            </a:r>
          </a:p>
        </p:txBody>
      </p:sp>
      <p:sp>
        <p:nvSpPr>
          <p:cNvPr id="8195" name="Rectangle 3">
            <a:extLst>
              <a:ext uri="{FF2B5EF4-FFF2-40B4-BE49-F238E27FC236}">
                <a16:creationId xmlns:a16="http://schemas.microsoft.com/office/drawing/2014/main" id="{CC488725-2C70-4C46-9712-EC953656BA66}"/>
              </a:ext>
            </a:extLst>
          </p:cNvPr>
          <p:cNvSpPr>
            <a:spLocks noGrp="1" noChangeArrowheads="1"/>
          </p:cNvSpPr>
          <p:nvPr>
            <p:ph idx="1"/>
          </p:nvPr>
        </p:nvSpPr>
        <p:spPr>
          <a:xfrm>
            <a:off x="457200" y="1600200"/>
            <a:ext cx="8229600" cy="4876800"/>
          </a:xfrm>
          <a:ln>
            <a:solidFill>
              <a:schemeClr val="accent2"/>
            </a:solidFill>
            <a:miter lim="800000"/>
            <a:headEnd/>
            <a:tailEnd/>
          </a:ln>
        </p:spPr>
        <p:txBody>
          <a:bodyPr rtlCol="0">
            <a:normAutofit fontScale="92500" lnSpcReduction="20000"/>
          </a:bodyPr>
          <a:lstStyle/>
          <a:p>
            <a:pPr eaLnBrk="1" fontAlgn="auto" hangingPunct="1">
              <a:lnSpc>
                <a:spcPct val="150000"/>
              </a:lnSpc>
              <a:spcBef>
                <a:spcPts val="600"/>
              </a:spcBef>
              <a:spcAft>
                <a:spcPts val="0"/>
              </a:spcAft>
              <a:defRPr/>
            </a:pPr>
            <a:r>
              <a:rPr lang="en-US" altLang="en-US" sz="2800" dirty="0">
                <a:cs typeface="Calibri" panose="020F0502020204030204" pitchFamily="34" charset="0"/>
              </a:rPr>
              <a:t>Review financial aid websites for each school. Note deadlines and documents needed. </a:t>
            </a:r>
          </a:p>
          <a:p>
            <a:pPr eaLnBrk="1" fontAlgn="auto" hangingPunct="1">
              <a:lnSpc>
                <a:spcPct val="150000"/>
              </a:lnSpc>
              <a:spcBef>
                <a:spcPts val="600"/>
              </a:spcBef>
              <a:spcAft>
                <a:spcPts val="0"/>
              </a:spcAft>
              <a:defRPr/>
            </a:pPr>
            <a:r>
              <a:rPr lang="en-US" altLang="en-US" sz="2800" dirty="0">
                <a:cs typeface="Calibri" panose="020F0502020204030204" pitchFamily="34" charset="0"/>
              </a:rPr>
              <a:t>Save all log in information for parent + student for both FAFSA and HESC.</a:t>
            </a:r>
          </a:p>
          <a:p>
            <a:pPr eaLnBrk="1" fontAlgn="auto" hangingPunct="1">
              <a:lnSpc>
                <a:spcPct val="150000"/>
              </a:lnSpc>
              <a:spcBef>
                <a:spcPts val="600"/>
              </a:spcBef>
              <a:spcAft>
                <a:spcPts val="0"/>
              </a:spcAft>
              <a:defRPr/>
            </a:pPr>
            <a:r>
              <a:rPr lang="en-US" altLang="en-US" sz="2800" dirty="0">
                <a:cs typeface="Calibri" panose="020F0502020204030204" pitchFamily="34" charset="0"/>
              </a:rPr>
              <a:t>Special Circumstances? Contact the Financial Aid Office. </a:t>
            </a:r>
          </a:p>
          <a:p>
            <a:pPr eaLnBrk="1" fontAlgn="auto" hangingPunct="1">
              <a:lnSpc>
                <a:spcPct val="150000"/>
              </a:lnSpc>
              <a:spcBef>
                <a:spcPts val="600"/>
              </a:spcBef>
              <a:spcAft>
                <a:spcPts val="0"/>
              </a:spcAft>
              <a:defRPr/>
            </a:pPr>
            <a:r>
              <a:rPr lang="en-US" altLang="en-US" sz="2800" dirty="0">
                <a:cs typeface="Calibri" panose="020F0502020204030204" pitchFamily="34" charset="0"/>
              </a:rPr>
              <a:t>Investigate other sources of aid</a:t>
            </a:r>
          </a:p>
          <a:p>
            <a:pPr eaLnBrk="1" fontAlgn="auto" hangingPunct="1">
              <a:lnSpc>
                <a:spcPct val="150000"/>
              </a:lnSpc>
              <a:spcBef>
                <a:spcPts val="600"/>
              </a:spcBef>
              <a:spcAft>
                <a:spcPts val="0"/>
              </a:spcAft>
              <a:defRPr/>
            </a:pPr>
            <a:r>
              <a:rPr lang="en-US" altLang="en-US" sz="2800" dirty="0">
                <a:cs typeface="Calibri" panose="020F0502020204030204" pitchFamily="34" charset="0"/>
              </a:rPr>
              <a:t>Check your email regularly! </a:t>
            </a:r>
          </a:p>
          <a:p>
            <a:pPr eaLnBrk="1" fontAlgn="auto" hangingPunct="1">
              <a:lnSpc>
                <a:spcPct val="150000"/>
              </a:lnSpc>
              <a:spcBef>
                <a:spcPts val="600"/>
              </a:spcBef>
              <a:spcAft>
                <a:spcPts val="0"/>
              </a:spcAft>
              <a:defRPr/>
            </a:pPr>
            <a:r>
              <a:rPr lang="en-US" altLang="en-US" sz="2800" dirty="0">
                <a:cs typeface="Calibri" panose="020F0502020204030204" pitchFamily="34" charset="0"/>
              </a:rPr>
              <a:t>Call or email your school with questions</a:t>
            </a:r>
            <a:endParaRPr lang="en-US" altLang="en-US" sz="2800" dirty="0"/>
          </a:p>
          <a:p>
            <a:pPr marL="0" indent="0" eaLnBrk="1" fontAlgn="auto" hangingPunct="1">
              <a:spcBef>
                <a:spcPts val="600"/>
              </a:spcBef>
              <a:spcAft>
                <a:spcPts val="0"/>
              </a:spcAft>
              <a:buFont typeface="Arial" panose="020B0604020202020204" pitchFamily="34" charset="0"/>
              <a:buNone/>
              <a:defRPr/>
            </a:pPr>
            <a:endParaRPr lang="en-US" altLang="en-US" sz="2000" dirty="0">
              <a:latin typeface="Palatino Linotype" panose="0204050205050503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CC488725-2C70-4C46-9712-EC953656BA66}"/>
              </a:ext>
            </a:extLst>
          </p:cNvPr>
          <p:cNvSpPr>
            <a:spLocks noGrp="1" noChangeArrowheads="1"/>
          </p:cNvSpPr>
          <p:nvPr>
            <p:ph idx="4294967295"/>
          </p:nvPr>
        </p:nvSpPr>
        <p:spPr>
          <a:xfrm>
            <a:off x="381000" y="990600"/>
            <a:ext cx="8229600" cy="4876800"/>
          </a:xfrm>
          <a:ln>
            <a:solidFill>
              <a:schemeClr val="accent2"/>
            </a:solidFill>
            <a:miter lim="800000"/>
            <a:headEnd/>
            <a:tailEnd/>
          </a:ln>
        </p:spPr>
        <p:txBody>
          <a:bodyPr rtlCol="0">
            <a:normAutofit/>
          </a:bodyPr>
          <a:lstStyle/>
          <a:p>
            <a:pPr marL="0" indent="0" eaLnBrk="1" fontAlgn="auto" hangingPunct="1">
              <a:spcBef>
                <a:spcPts val="600"/>
              </a:spcBef>
              <a:spcAft>
                <a:spcPts val="0"/>
              </a:spcAft>
              <a:buFont typeface="Arial" panose="020B0604020202020204" pitchFamily="34" charset="0"/>
              <a:buNone/>
              <a:defRPr/>
            </a:pPr>
            <a:endParaRPr lang="en-US" altLang="en-US" sz="2400" dirty="0">
              <a:latin typeface="Palatino Linotype" panose="02040502050505030304" pitchFamily="18" charset="0"/>
            </a:endParaRPr>
          </a:p>
          <a:p>
            <a:pPr marL="0" indent="0" algn="ctr" eaLnBrk="1" fontAlgn="auto" hangingPunct="1">
              <a:spcBef>
                <a:spcPts val="600"/>
              </a:spcBef>
              <a:spcAft>
                <a:spcPts val="0"/>
              </a:spcAft>
              <a:buNone/>
              <a:defRPr/>
            </a:pPr>
            <a:endParaRPr lang="en-US" altLang="en-US" sz="7200" dirty="0">
              <a:solidFill>
                <a:srgbClr val="C00000"/>
              </a:solidFill>
              <a:latin typeface="Poor Richard" pitchFamily="18" charset="0"/>
            </a:endParaRPr>
          </a:p>
          <a:p>
            <a:pPr marL="0" indent="0" algn="ctr" eaLnBrk="1" fontAlgn="auto" hangingPunct="1">
              <a:spcBef>
                <a:spcPts val="600"/>
              </a:spcBef>
              <a:spcAft>
                <a:spcPts val="0"/>
              </a:spcAft>
              <a:buNone/>
              <a:defRPr/>
            </a:pPr>
            <a:r>
              <a:rPr lang="en-US" altLang="en-US" sz="7200" dirty="0">
                <a:solidFill>
                  <a:srgbClr val="C00000"/>
                </a:solidFill>
                <a:latin typeface="Calibri" panose="020F0502020204030204" pitchFamily="34" charset="0"/>
                <a:cs typeface="Calibri" panose="020F0502020204030204" pitchFamily="34" charset="0"/>
              </a:rPr>
              <a:t>Questions? </a:t>
            </a:r>
            <a:endParaRPr lang="en-US" altLang="en-US" sz="72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8AB25DF-75CA-D341-B3BF-54E11E5487F4}"/>
              </a:ext>
            </a:extLst>
          </p:cNvPr>
          <p:cNvPicPr>
            <a:picLocks noChangeAspect="1"/>
          </p:cNvPicPr>
          <p:nvPr/>
        </p:nvPicPr>
        <p:blipFill>
          <a:blip r:embed="rId2"/>
          <a:stretch>
            <a:fillRect/>
          </a:stretch>
        </p:blipFill>
        <p:spPr>
          <a:xfrm>
            <a:off x="3886200" y="4800600"/>
            <a:ext cx="1580806" cy="1555045"/>
          </a:xfrm>
          <a:prstGeom prst="rect">
            <a:avLst/>
          </a:prstGeom>
        </p:spPr>
      </p:pic>
    </p:spTree>
    <p:extLst>
      <p:ext uri="{BB962C8B-B14F-4D97-AF65-F5344CB8AC3E}">
        <p14:creationId xmlns:p14="http://schemas.microsoft.com/office/powerpoint/2010/main" val="2624148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C5C71E-58C3-A949-84D3-7CEB8E00EF3D}"/>
              </a:ext>
            </a:extLst>
          </p:cNvPr>
          <p:cNvSpPr>
            <a:spLocks noGrp="1" noChangeArrowheads="1"/>
          </p:cNvSpPr>
          <p:nvPr>
            <p:ph type="title"/>
          </p:nvPr>
        </p:nvSpPr>
        <p:spPr>
          <a:xfrm>
            <a:off x="457200" y="358775"/>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Types of Financial Aid</a:t>
            </a:r>
          </a:p>
        </p:txBody>
      </p:sp>
      <p:sp>
        <p:nvSpPr>
          <p:cNvPr id="12291" name="Rectangle 3">
            <a:extLst>
              <a:ext uri="{FF2B5EF4-FFF2-40B4-BE49-F238E27FC236}">
                <a16:creationId xmlns:a16="http://schemas.microsoft.com/office/drawing/2014/main" id="{42133550-85F5-7C4B-96FE-3C1E10442D4F}"/>
              </a:ext>
            </a:extLst>
          </p:cNvPr>
          <p:cNvSpPr>
            <a:spLocks noGrp="1" noChangeArrowheads="1"/>
          </p:cNvSpPr>
          <p:nvPr>
            <p:ph idx="1"/>
          </p:nvPr>
        </p:nvSpPr>
        <p:spPr>
          <a:ln>
            <a:solidFill>
              <a:schemeClr val="accent2"/>
            </a:solidFill>
            <a:miter lim="800000"/>
            <a:headEnd/>
            <a:tailEnd/>
          </a:ln>
        </p:spPr>
        <p:txBody>
          <a:bodyPr/>
          <a:lstStyle/>
          <a:p>
            <a:pPr eaLnBrk="1" hangingPunct="1"/>
            <a:endParaRPr lang="en-US" altLang="en-US" sz="2800" b="1" dirty="0">
              <a:latin typeface="Palatino Linotype" panose="02040502050505030304" pitchFamily="18" charset="0"/>
            </a:endParaRPr>
          </a:p>
          <a:p>
            <a:pPr eaLnBrk="1" hangingPunct="1">
              <a:spcBef>
                <a:spcPts val="300"/>
              </a:spcBef>
            </a:pPr>
            <a:r>
              <a:rPr lang="en-US" altLang="en-US" b="1" dirty="0"/>
              <a:t>Scholarships</a:t>
            </a:r>
            <a:r>
              <a:rPr lang="en-US" altLang="en-US" sz="2800" dirty="0"/>
              <a:t> – </a:t>
            </a:r>
            <a:r>
              <a:rPr lang="en-US" altLang="en-US" sz="2400" dirty="0"/>
              <a:t>free money  </a:t>
            </a:r>
            <a:r>
              <a:rPr lang="en-US" altLang="en-US" sz="2800" dirty="0"/>
              <a:t>- </a:t>
            </a:r>
            <a:r>
              <a:rPr lang="en-US" altLang="en-US" sz="2400" dirty="0"/>
              <a:t>awarded based on merit, athleticism, achievement or special talent</a:t>
            </a:r>
          </a:p>
          <a:p>
            <a:pPr marL="0" indent="0" eaLnBrk="1" hangingPunct="1">
              <a:spcBef>
                <a:spcPts val="300"/>
              </a:spcBef>
              <a:buNone/>
            </a:pPr>
            <a:endParaRPr lang="en-US" altLang="en-US" sz="1000" dirty="0"/>
          </a:p>
          <a:p>
            <a:pPr eaLnBrk="1" hangingPunct="1">
              <a:spcBef>
                <a:spcPts val="300"/>
              </a:spcBef>
            </a:pPr>
            <a:r>
              <a:rPr lang="en-US" altLang="en-US" b="1" dirty="0"/>
              <a:t>Grants</a:t>
            </a:r>
            <a:r>
              <a:rPr lang="en-US" altLang="en-US" sz="3600" dirty="0"/>
              <a:t> – </a:t>
            </a:r>
            <a:r>
              <a:rPr lang="en-US" altLang="en-US" sz="2400" dirty="0"/>
              <a:t> free money - based on financial need</a:t>
            </a:r>
          </a:p>
          <a:p>
            <a:pPr marL="0" indent="0" eaLnBrk="1" hangingPunct="1">
              <a:spcBef>
                <a:spcPts val="300"/>
              </a:spcBef>
              <a:buNone/>
            </a:pPr>
            <a:endParaRPr lang="en-US" altLang="en-US" sz="1000" dirty="0"/>
          </a:p>
          <a:p>
            <a:pPr eaLnBrk="1" hangingPunct="1">
              <a:spcBef>
                <a:spcPts val="300"/>
              </a:spcBef>
            </a:pPr>
            <a:r>
              <a:rPr lang="en-US" altLang="en-US" b="1" dirty="0"/>
              <a:t>Federal Work Study </a:t>
            </a:r>
            <a:r>
              <a:rPr lang="en-US" altLang="en-US" sz="2400" dirty="0"/>
              <a:t>– money earned through student  employment – student receives a paycheck for hours worked</a:t>
            </a:r>
          </a:p>
          <a:p>
            <a:pPr marL="0" indent="0" eaLnBrk="1" hangingPunct="1">
              <a:spcBef>
                <a:spcPts val="300"/>
              </a:spcBef>
              <a:buNone/>
            </a:pPr>
            <a:endParaRPr lang="en-US" altLang="en-US" sz="1000" dirty="0"/>
          </a:p>
          <a:p>
            <a:pPr eaLnBrk="1" hangingPunct="1">
              <a:spcBef>
                <a:spcPts val="300"/>
              </a:spcBef>
            </a:pPr>
            <a:r>
              <a:rPr lang="en-US" altLang="en-US" b="1" dirty="0"/>
              <a:t>Loans</a:t>
            </a:r>
            <a:r>
              <a:rPr lang="en-US" altLang="en-US" sz="2400" dirty="0"/>
              <a:t> – must be repaid, usually after graduating from college or if drop below half-time enrollment</a:t>
            </a:r>
          </a:p>
          <a:p>
            <a:pPr marL="0" indent="0" eaLnBrk="1" hangingPunct="1">
              <a:buNone/>
            </a:pPr>
            <a:endParaRPr lang="en-US" altLang="en-US" sz="3600" dirty="0">
              <a:latin typeface="Poor Richard"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C5C71E-58C3-A949-84D3-7CEB8E00EF3D}"/>
              </a:ext>
            </a:extLst>
          </p:cNvPr>
          <p:cNvSpPr>
            <a:spLocks noGrp="1" noChangeArrowheads="1"/>
          </p:cNvSpPr>
          <p:nvPr>
            <p:ph type="title"/>
          </p:nvPr>
        </p:nvSpPr>
        <p:spPr>
          <a:xfrm>
            <a:off x="457200" y="358775"/>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Sources of Financial Aid</a:t>
            </a:r>
          </a:p>
        </p:txBody>
      </p:sp>
      <p:graphicFrame>
        <p:nvGraphicFramePr>
          <p:cNvPr id="4" name="Diagram 3">
            <a:extLst>
              <a:ext uri="{FF2B5EF4-FFF2-40B4-BE49-F238E27FC236}">
                <a16:creationId xmlns:a16="http://schemas.microsoft.com/office/drawing/2014/main" id="{71500B63-0AA7-7F45-9FBC-6722C39625E1}"/>
              </a:ext>
            </a:extLst>
          </p:cNvPr>
          <p:cNvGraphicFramePr/>
          <p:nvPr>
            <p:extLst>
              <p:ext uri="{D42A27DB-BD31-4B8C-83A1-F6EECF244321}">
                <p14:modId xmlns:p14="http://schemas.microsoft.com/office/powerpoint/2010/main" val="4063593900"/>
              </p:ext>
            </p:extLst>
          </p:nvPr>
        </p:nvGraphicFramePr>
        <p:xfrm>
          <a:off x="457200" y="164623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3052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6" descr="MCj03709960000[1]">
            <a:extLst>
              <a:ext uri="{FF2B5EF4-FFF2-40B4-BE49-F238E27FC236}">
                <a16:creationId xmlns:a16="http://schemas.microsoft.com/office/drawing/2014/main" id="{06AF602F-A1CC-D54B-B862-8EB9E8FCB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381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1026BF17-DB87-3840-9415-82323A5444AD}"/>
              </a:ext>
            </a:extLst>
          </p:cNvPr>
          <p:cNvSpPr>
            <a:spLocks noGrp="1" noChangeArrowheads="1"/>
          </p:cNvSpPr>
          <p:nvPr>
            <p:ph type="title"/>
          </p:nvPr>
        </p:nvSpPr>
        <p:spPr>
          <a:xfrm>
            <a:off x="533400" y="2286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Application Forms</a:t>
            </a:r>
          </a:p>
        </p:txBody>
      </p:sp>
      <p:sp>
        <p:nvSpPr>
          <p:cNvPr id="12291" name="Rectangle 3">
            <a:extLst>
              <a:ext uri="{FF2B5EF4-FFF2-40B4-BE49-F238E27FC236}">
                <a16:creationId xmlns:a16="http://schemas.microsoft.com/office/drawing/2014/main" id="{38CD140F-CFFA-2E4E-B9A9-A92F5ECE3EF9}"/>
              </a:ext>
            </a:extLst>
          </p:cNvPr>
          <p:cNvSpPr>
            <a:spLocks noGrp="1" noChangeArrowheads="1"/>
          </p:cNvSpPr>
          <p:nvPr>
            <p:ph idx="1"/>
          </p:nvPr>
        </p:nvSpPr>
        <p:spPr>
          <a:xfrm>
            <a:off x="4572000" y="1676400"/>
            <a:ext cx="4038600" cy="4267200"/>
          </a:xfrm>
        </p:spPr>
        <p:txBody>
          <a:bodyPr rtlCol="0">
            <a:normAutofit fontScale="92500" lnSpcReduction="10000"/>
          </a:bodyPr>
          <a:lstStyle/>
          <a:p>
            <a:pPr eaLnBrk="1" fontAlgn="auto" hangingPunct="1">
              <a:spcAft>
                <a:spcPts val="0"/>
              </a:spcAft>
              <a:defRPr/>
            </a:pPr>
            <a:endParaRPr lang="en-US" altLang="en-US" dirty="0">
              <a:latin typeface="Poor Richard" pitchFamily="18"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FAFSA</a:t>
            </a:r>
          </a:p>
          <a:p>
            <a:pPr marL="0" indent="0" eaLnBrk="1" fontAlgn="auto" hangingPunct="1">
              <a:spcAft>
                <a:spcPts val="0"/>
              </a:spcAft>
              <a:buFont typeface="Arial" panose="020B0604020202020204" pitchFamily="34" charset="0"/>
              <a:buNone/>
              <a:defRPr/>
            </a:pPr>
            <a:endParaRPr lang="en-US" altLang="en-US" sz="2400" dirty="0">
              <a:latin typeface="Calibri" panose="020F0502020204030204" pitchFamily="34" charset="0"/>
              <a:cs typeface="Calibri" panose="020F0502020204030204" pitchFamily="34"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CSS Profile</a:t>
            </a:r>
          </a:p>
          <a:p>
            <a:pPr marL="0" indent="0" eaLnBrk="1" fontAlgn="auto" hangingPunct="1">
              <a:spcAft>
                <a:spcPts val="0"/>
              </a:spcAft>
              <a:buNone/>
              <a:defRPr/>
            </a:pPr>
            <a:endParaRPr lang="en-US" altLang="en-US" sz="2400" dirty="0">
              <a:latin typeface="Calibri" panose="020F0502020204030204" pitchFamily="34" charset="0"/>
              <a:cs typeface="Calibri" panose="020F0502020204030204" pitchFamily="34"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NYS Application</a:t>
            </a:r>
          </a:p>
          <a:p>
            <a:pPr marL="0" indent="0" eaLnBrk="1" fontAlgn="auto" hangingPunct="1">
              <a:spcAft>
                <a:spcPts val="0"/>
              </a:spcAft>
              <a:buFont typeface="Arial" panose="020B0604020202020204" pitchFamily="34" charset="0"/>
              <a:buNone/>
              <a:defRPr/>
            </a:pPr>
            <a:endParaRPr lang="en-US" altLang="en-US" sz="2400" dirty="0">
              <a:latin typeface="Calibri" panose="020F0502020204030204" pitchFamily="34" charset="0"/>
              <a:cs typeface="Calibri" panose="020F0502020204030204" pitchFamily="34"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Institutional Aid Applications (check with your 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134CA3-403E-AA2C-3827-C07E35B7ED98}"/>
              </a:ext>
            </a:extLst>
          </p:cNvPr>
          <p:cNvPicPr>
            <a:picLocks noChangeAspect="1"/>
          </p:cNvPicPr>
          <p:nvPr/>
        </p:nvPicPr>
        <p:blipFill>
          <a:blip r:embed="rId2"/>
          <a:stretch>
            <a:fillRect/>
          </a:stretch>
        </p:blipFill>
        <p:spPr>
          <a:xfrm>
            <a:off x="723900" y="3142759"/>
            <a:ext cx="7696200" cy="3312074"/>
          </a:xfrm>
          <a:prstGeom prst="rect">
            <a:avLst/>
          </a:prstGeom>
        </p:spPr>
      </p:pic>
      <p:sp>
        <p:nvSpPr>
          <p:cNvPr id="2" name="Title 1">
            <a:extLst>
              <a:ext uri="{FF2B5EF4-FFF2-40B4-BE49-F238E27FC236}">
                <a16:creationId xmlns:a16="http://schemas.microsoft.com/office/drawing/2014/main" id="{70A3C3AA-D7F5-7C1A-7FD8-01CAFB6030BA}"/>
              </a:ext>
            </a:extLst>
          </p:cNvPr>
          <p:cNvSpPr>
            <a:spLocks noGrp="1"/>
          </p:cNvSpPr>
          <p:nvPr>
            <p:ph type="title"/>
          </p:nvPr>
        </p:nvSpPr>
        <p:spPr/>
        <p:txBody>
          <a:bodyPr/>
          <a:lstStyle/>
          <a:p>
            <a:r>
              <a:rPr lang="en-US" sz="3600" dirty="0">
                <a:solidFill>
                  <a:srgbClr val="C00000"/>
                </a:solidFill>
              </a:rPr>
              <a:t>Free Application for Federal Student Aid</a:t>
            </a:r>
            <a:br>
              <a:rPr lang="en-US" dirty="0"/>
            </a:br>
            <a:r>
              <a:rPr lang="en-US" sz="2000" dirty="0"/>
              <a:t>studentaid.gov</a:t>
            </a:r>
          </a:p>
        </p:txBody>
      </p:sp>
      <p:sp>
        <p:nvSpPr>
          <p:cNvPr id="3" name="Content Placeholder 2">
            <a:extLst>
              <a:ext uri="{FF2B5EF4-FFF2-40B4-BE49-F238E27FC236}">
                <a16:creationId xmlns:a16="http://schemas.microsoft.com/office/drawing/2014/main" id="{E78C9559-7394-86DB-DFEF-8615A0E7585D}"/>
              </a:ext>
            </a:extLst>
          </p:cNvPr>
          <p:cNvSpPr>
            <a:spLocks noGrp="1"/>
          </p:cNvSpPr>
          <p:nvPr>
            <p:ph idx="1"/>
          </p:nvPr>
        </p:nvSpPr>
        <p:spPr>
          <a:xfrm>
            <a:off x="489857" y="1417638"/>
            <a:ext cx="8229600" cy="5037195"/>
          </a:xfrm>
        </p:spPr>
        <p:txBody>
          <a:bodyPr/>
          <a:lstStyle/>
          <a:p>
            <a:r>
              <a:rPr lang="en-US" sz="2000" b="1" dirty="0"/>
              <a:t>FAFSA is the </a:t>
            </a:r>
            <a:r>
              <a:rPr lang="en-US" sz="2000" b="1" i="1" u="sng" dirty="0"/>
              <a:t>student’s application for aid </a:t>
            </a:r>
          </a:p>
          <a:p>
            <a:r>
              <a:rPr lang="en-US" sz="2000" dirty="0"/>
              <a:t>Establishes the Student Aid Index – SAI - which is the measurement of student’s and parent’s ability to pay postsecondary educational expenses</a:t>
            </a:r>
          </a:p>
          <a:p>
            <a:r>
              <a:rPr lang="en-US" sz="2000" dirty="0"/>
              <a:t>Information used to calculate the SAI –</a:t>
            </a:r>
          </a:p>
          <a:p>
            <a:pPr lvl="1"/>
            <a:r>
              <a:rPr lang="en-US" sz="1600" dirty="0"/>
              <a:t>2022 taxable and untaxable income and current assets of both student and parent</a:t>
            </a:r>
          </a:p>
          <a:p>
            <a:pPr lvl="1"/>
            <a:r>
              <a:rPr lang="en-US" sz="1600" dirty="0"/>
              <a:t>Family size and other demographic info such as marital status</a:t>
            </a:r>
          </a:p>
        </p:txBody>
      </p:sp>
    </p:spTree>
    <p:extLst>
      <p:ext uri="{BB962C8B-B14F-4D97-AF65-F5344CB8AC3E}">
        <p14:creationId xmlns:p14="http://schemas.microsoft.com/office/powerpoint/2010/main" val="247223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7986-0DD0-C062-1523-2D4966590D93}"/>
              </a:ext>
            </a:extLst>
          </p:cNvPr>
          <p:cNvSpPr>
            <a:spLocks noGrp="1"/>
          </p:cNvSpPr>
          <p:nvPr>
            <p:ph type="title"/>
          </p:nvPr>
        </p:nvSpPr>
        <p:spPr/>
        <p:txBody>
          <a:bodyPr/>
          <a:lstStyle/>
          <a:p>
            <a:r>
              <a:rPr lang="en-US" sz="4800" dirty="0">
                <a:solidFill>
                  <a:srgbClr val="C00000"/>
                </a:solidFill>
              </a:rPr>
              <a:t>Changes to FAFSA for 2024-2025</a:t>
            </a:r>
          </a:p>
        </p:txBody>
      </p:sp>
      <p:sp>
        <p:nvSpPr>
          <p:cNvPr id="3" name="Content Placeholder 2">
            <a:extLst>
              <a:ext uri="{FF2B5EF4-FFF2-40B4-BE49-F238E27FC236}">
                <a16:creationId xmlns:a16="http://schemas.microsoft.com/office/drawing/2014/main" id="{3501953F-F789-50F2-A69D-96542211D3BC}"/>
              </a:ext>
            </a:extLst>
          </p:cNvPr>
          <p:cNvSpPr>
            <a:spLocks noGrp="1"/>
          </p:cNvSpPr>
          <p:nvPr>
            <p:ph idx="1"/>
          </p:nvPr>
        </p:nvSpPr>
        <p:spPr>
          <a:xfrm>
            <a:off x="457200" y="1600200"/>
            <a:ext cx="8382000" cy="4572000"/>
          </a:xfrm>
        </p:spPr>
        <p:txBody>
          <a:bodyPr/>
          <a:lstStyle/>
          <a:p>
            <a:r>
              <a:rPr lang="en-US" dirty="0"/>
              <a:t>The number of questions on the FAFSA has decreased from over 100 to less than 50.</a:t>
            </a:r>
          </a:p>
          <a:p>
            <a:pPr marL="0" indent="0">
              <a:buNone/>
            </a:pPr>
            <a:endParaRPr lang="en-US" sz="800" dirty="0"/>
          </a:p>
          <a:p>
            <a:r>
              <a:rPr lang="en-US" dirty="0"/>
              <a:t>The EFC (Estimated Family Contribution) is now the SAI (Student Aid Index).</a:t>
            </a:r>
          </a:p>
          <a:p>
            <a:pPr marL="0" indent="0">
              <a:buNone/>
            </a:pPr>
            <a:endParaRPr lang="en-US" sz="800" dirty="0"/>
          </a:p>
          <a:p>
            <a:r>
              <a:rPr lang="en-US" dirty="0"/>
              <a:t>Students can list up to 20 schools.</a:t>
            </a:r>
          </a:p>
          <a:p>
            <a:pPr marL="0" indent="0">
              <a:buNone/>
            </a:pPr>
            <a:endParaRPr lang="en-US" sz="800" dirty="0"/>
          </a:p>
          <a:p>
            <a:r>
              <a:rPr lang="en-US" dirty="0"/>
              <a:t>The Data Retrieval Tool (DRT) has been renamed Federal Taxpayer Information Tool(FTI).</a:t>
            </a:r>
          </a:p>
          <a:p>
            <a:pPr marL="0" indent="0">
              <a:buNone/>
            </a:pPr>
            <a:endParaRPr lang="en-US" dirty="0"/>
          </a:p>
        </p:txBody>
      </p:sp>
    </p:spTree>
    <p:extLst>
      <p:ext uri="{BB962C8B-B14F-4D97-AF65-F5344CB8AC3E}">
        <p14:creationId xmlns:p14="http://schemas.microsoft.com/office/powerpoint/2010/main" val="245403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C389-A176-6ADD-E019-AC5CCB862099}"/>
              </a:ext>
            </a:extLst>
          </p:cNvPr>
          <p:cNvSpPr>
            <a:spLocks noGrp="1"/>
          </p:cNvSpPr>
          <p:nvPr>
            <p:ph type="title"/>
          </p:nvPr>
        </p:nvSpPr>
        <p:spPr/>
        <p:txBody>
          <a:bodyPr/>
          <a:lstStyle/>
          <a:p>
            <a:r>
              <a:rPr lang="en-US" sz="5400" dirty="0">
                <a:solidFill>
                  <a:srgbClr val="C00000"/>
                </a:solidFill>
              </a:rPr>
              <a:t>Other FAFSA Changes</a:t>
            </a:r>
          </a:p>
        </p:txBody>
      </p:sp>
      <p:sp>
        <p:nvSpPr>
          <p:cNvPr id="3" name="Content Placeholder 2">
            <a:extLst>
              <a:ext uri="{FF2B5EF4-FFF2-40B4-BE49-F238E27FC236}">
                <a16:creationId xmlns:a16="http://schemas.microsoft.com/office/drawing/2014/main" id="{92EC14BB-4DB5-6D37-BD54-C2F399BBA51E}"/>
              </a:ext>
            </a:extLst>
          </p:cNvPr>
          <p:cNvSpPr>
            <a:spLocks noGrp="1"/>
          </p:cNvSpPr>
          <p:nvPr>
            <p:ph idx="1"/>
          </p:nvPr>
        </p:nvSpPr>
        <p:spPr/>
        <p:txBody>
          <a:bodyPr/>
          <a:lstStyle/>
          <a:p>
            <a:pPr fontAlgn="base"/>
            <a:r>
              <a:rPr lang="en-US" sz="2400" b="0" dirty="0"/>
              <a:t>The Custodial Parent on your FAFSA will be the parent who provides you with the most financial support and will no longer be the parent with whom you lived with the most over the past 12 months </a:t>
            </a:r>
          </a:p>
          <a:p>
            <a:pPr fontAlgn="base"/>
            <a:r>
              <a:rPr lang="en-US" sz="2400" b="0" dirty="0"/>
              <a:t>Students, spouses, parents, and stepparents will now need to provide their consent in the new </a:t>
            </a:r>
            <a:r>
              <a:rPr lang="en-US" sz="2400" b="0" i="1" dirty="0"/>
              <a:t>Consent to Retrieve and Disclose Federal Tax Information</a:t>
            </a:r>
            <a:r>
              <a:rPr lang="en-US" sz="2400" b="0" dirty="0"/>
              <a:t> section of the FAFSA for federal student aid eligibility.</a:t>
            </a:r>
          </a:p>
          <a:p>
            <a:pPr lvl="1" fontAlgn="base"/>
            <a:r>
              <a:rPr lang="en-US" sz="2000" dirty="0"/>
              <a:t>This consent will allow the IRS to share FTI.</a:t>
            </a:r>
          </a:p>
          <a:p>
            <a:pPr lvl="1" fontAlgn="base"/>
            <a:r>
              <a:rPr lang="en-US" sz="2000" b="1" dirty="0"/>
              <a:t>If any party to the FAFSA form does not provide consent, submission of the form will still be allowed. </a:t>
            </a:r>
            <a:r>
              <a:rPr lang="en-US" sz="1800" b="1" dirty="0">
                <a:solidFill>
                  <a:srgbClr val="C00000"/>
                </a:solidFill>
              </a:rPr>
              <a:t>However, a Student Aid Index (SAI) will not be calculated, and the student </a:t>
            </a:r>
            <a:r>
              <a:rPr lang="en-US" sz="1800" b="1" u="sng" dirty="0">
                <a:solidFill>
                  <a:srgbClr val="C00000"/>
                </a:solidFill>
              </a:rPr>
              <a:t>will not </a:t>
            </a:r>
            <a:r>
              <a:rPr lang="en-US" sz="1800" b="1" dirty="0">
                <a:solidFill>
                  <a:srgbClr val="C00000"/>
                </a:solidFill>
              </a:rPr>
              <a:t>be eligible for federal aid. </a:t>
            </a:r>
          </a:p>
          <a:p>
            <a:pPr marL="0" indent="0">
              <a:buNone/>
            </a:pPr>
            <a:endParaRPr lang="en-US" dirty="0"/>
          </a:p>
        </p:txBody>
      </p:sp>
    </p:spTree>
    <p:extLst>
      <p:ext uri="{BB962C8B-B14F-4D97-AF65-F5344CB8AC3E}">
        <p14:creationId xmlns:p14="http://schemas.microsoft.com/office/powerpoint/2010/main" val="1254027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355D-293B-260E-D514-5CE92D735145}"/>
              </a:ext>
            </a:extLst>
          </p:cNvPr>
          <p:cNvSpPr>
            <a:spLocks noGrp="1"/>
          </p:cNvSpPr>
          <p:nvPr>
            <p:ph type="title"/>
          </p:nvPr>
        </p:nvSpPr>
        <p:spPr/>
        <p:txBody>
          <a:bodyPr/>
          <a:lstStyle/>
          <a:p>
            <a:r>
              <a:rPr lang="en-US" sz="5400" dirty="0">
                <a:solidFill>
                  <a:srgbClr val="C00000"/>
                </a:solidFill>
              </a:rPr>
              <a:t>Additionally…</a:t>
            </a:r>
          </a:p>
        </p:txBody>
      </p:sp>
      <p:sp>
        <p:nvSpPr>
          <p:cNvPr id="3" name="Content Placeholder 2">
            <a:extLst>
              <a:ext uri="{FF2B5EF4-FFF2-40B4-BE49-F238E27FC236}">
                <a16:creationId xmlns:a16="http://schemas.microsoft.com/office/drawing/2014/main" id="{E89FC97D-1178-2C4D-BBBD-17F539D573A9}"/>
              </a:ext>
            </a:extLst>
          </p:cNvPr>
          <p:cNvSpPr>
            <a:spLocks noGrp="1"/>
          </p:cNvSpPr>
          <p:nvPr>
            <p:ph idx="1"/>
          </p:nvPr>
        </p:nvSpPr>
        <p:spPr>
          <a:xfrm>
            <a:off x="457200" y="1417638"/>
            <a:ext cx="8229600" cy="4602163"/>
          </a:xfrm>
        </p:spPr>
        <p:txBody>
          <a:bodyPr/>
          <a:lstStyle/>
          <a:p>
            <a:r>
              <a:rPr lang="en-US" sz="2300" b="0" dirty="0"/>
              <a:t>“Contributors” – anyone who is required to provid</a:t>
            </a:r>
            <a:r>
              <a:rPr lang="en-US" sz="2300" dirty="0"/>
              <a:t>e information on a student’s FAFSA form, including the student, the student’s spouse, a biological or adopted parent, or the parent’s spouse (stepparent).</a:t>
            </a:r>
          </a:p>
          <a:p>
            <a:endParaRPr lang="en-US" sz="800" dirty="0"/>
          </a:p>
          <a:p>
            <a:r>
              <a:rPr lang="en-US" sz="2300" b="0" dirty="0"/>
              <a:t>Families who own a small business/farm that also serves as primary residence will now have assets of that business/farm considered in their need analysis calculation</a:t>
            </a:r>
          </a:p>
          <a:p>
            <a:pPr marL="457200" lvl="1" indent="0">
              <a:buNone/>
            </a:pPr>
            <a:endParaRPr lang="en-US" sz="800" b="0" dirty="0"/>
          </a:p>
          <a:p>
            <a:r>
              <a:rPr lang="en-US" sz="2400" b="0" dirty="0"/>
              <a:t>Applicants will be asked to report their sex, race, and ethnicity on the FAFSA itself, but students will be offered a choice of “Prefer Not to Answer”. </a:t>
            </a:r>
            <a:r>
              <a:rPr lang="en-US" sz="2400" b="1" dirty="0">
                <a:solidFill>
                  <a:srgbClr val="C00000"/>
                </a:solidFill>
              </a:rPr>
              <a:t>Schools and states won’t see responses to these questions on the FAFSA.</a:t>
            </a:r>
          </a:p>
          <a:p>
            <a:pPr fontAlgn="base"/>
            <a:endParaRPr lang="en-US" dirty="0"/>
          </a:p>
        </p:txBody>
      </p:sp>
    </p:spTree>
    <p:extLst>
      <p:ext uri="{BB962C8B-B14F-4D97-AF65-F5344CB8AC3E}">
        <p14:creationId xmlns:p14="http://schemas.microsoft.com/office/powerpoint/2010/main" val="2329218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1823</TotalTime>
  <Words>1136</Words>
  <Application>Microsoft Office PowerPoint</Application>
  <PresentationFormat>On-screen Show (4:3)</PresentationFormat>
  <Paragraphs>205</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Agenda-Regular</vt:lpstr>
      <vt:lpstr>Arial</vt:lpstr>
      <vt:lpstr>Calibri</vt:lpstr>
      <vt:lpstr>Palatino Linotype</vt:lpstr>
      <vt:lpstr>Poor Richard</vt:lpstr>
      <vt:lpstr>Verdana</vt:lpstr>
      <vt:lpstr>Wingdings</vt:lpstr>
      <vt:lpstr>Office Theme</vt:lpstr>
      <vt:lpstr>Introduction to Financial Aid</vt:lpstr>
      <vt:lpstr>PowerPoint Presentation</vt:lpstr>
      <vt:lpstr>Types of Financial Aid</vt:lpstr>
      <vt:lpstr>Sources of Financial Aid</vt:lpstr>
      <vt:lpstr>Application Forms</vt:lpstr>
      <vt:lpstr>Free Application for Federal Student Aid studentaid.gov</vt:lpstr>
      <vt:lpstr>Changes to FAFSA for 2024-2025</vt:lpstr>
      <vt:lpstr>Other FAFSA Changes</vt:lpstr>
      <vt:lpstr>Additionally…</vt:lpstr>
      <vt:lpstr>FAFSA Completion Tips</vt:lpstr>
      <vt:lpstr>Federal Student Aid Programs</vt:lpstr>
      <vt:lpstr> CSS Profile cssprofile.collegeboard.org </vt:lpstr>
      <vt:lpstr>NYS TAP Grant hesc.ny.gov</vt:lpstr>
      <vt:lpstr>NYS Excelsior Scholarship hesc.ny.gov</vt:lpstr>
      <vt:lpstr>  NYS Enhanced Tuition Award hesc.ny.gov  </vt:lpstr>
      <vt:lpstr>Cost of Attendance - COA</vt:lpstr>
      <vt:lpstr> Cost of Attendance Example </vt:lpstr>
      <vt:lpstr>Financial Aid Formula</vt:lpstr>
      <vt:lpstr>Financial Need Example</vt:lpstr>
      <vt:lpstr>Financial Aid Notification</vt:lpstr>
      <vt:lpstr>Next Steps</vt:lpstr>
      <vt:lpstr>PowerPoint Presentation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Spending at 7</dc:title>
  <dc:creator>Lindsay</dc:creator>
  <cp:lastModifiedBy>Katie Davin</cp:lastModifiedBy>
  <cp:revision>139</cp:revision>
  <cp:lastPrinted>2014-10-18T12:13:50Z</cp:lastPrinted>
  <dcterms:created xsi:type="dcterms:W3CDTF">2008-08-26T11:19:45Z</dcterms:created>
  <dcterms:modified xsi:type="dcterms:W3CDTF">2023-11-07T13:48:16Z</dcterms:modified>
</cp:coreProperties>
</file>